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76" r:id="rId3"/>
    <p:sldId id="277" r:id="rId4"/>
    <p:sldId id="282" r:id="rId5"/>
    <p:sldId id="278" r:id="rId6"/>
    <p:sldId id="279" r:id="rId7"/>
    <p:sldId id="274" r:id="rId8"/>
    <p:sldId id="280" r:id="rId9"/>
    <p:sldId id="267" r:id="rId10"/>
    <p:sldId id="283" r:id="rId11"/>
    <p:sldId id="284" r:id="rId12"/>
    <p:sldId id="285" r:id="rId13"/>
    <p:sldId id="287" r:id="rId14"/>
    <p:sldId id="289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16" d="100"/>
          <a:sy n="116" d="100"/>
        </p:scale>
        <p:origin x="138" y="3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5/12/2021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5/12/2021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5/12/2021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5/12/2021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5/12/2021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5/12/2021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5/12/2021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5/12/2021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5/12/2021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5/12/2021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5/12/2021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5/12/2021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5/12/2021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81C93FC7-9D1A-468B-98DB-D1E8D74418D9}" type="datetimeFigureOut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19287"/>
          <a:stretch>
            <a:fillRect/>
          </a:stretch>
        </p:blipFill>
        <p:spPr>
          <a:xfrm>
            <a:off x="5589588" y="685800"/>
            <a:ext cx="5991225" cy="54864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49796" y="3048000"/>
            <a:ext cx="3962400" cy="762000"/>
          </a:xfrm>
        </p:spPr>
        <p:txBody>
          <a:bodyPr>
            <a:normAutofit/>
          </a:bodyPr>
          <a:lstStyle/>
          <a:p>
            <a:r>
              <a:rPr lang="bg-BG" sz="3600" dirty="0" smtClean="0">
                <a:latin typeface="+mj-lt"/>
              </a:rPr>
              <a:t>Европейски съюз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45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4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4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6060" y="260648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+mj-lt"/>
              </a:rPr>
              <a:t>“България в Европейския съюз – нашето настояще и бъдеще” </a:t>
            </a:r>
            <a:endParaRPr lang="bg-BG" sz="3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047" y="2636912"/>
            <a:ext cx="6456850" cy="295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2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67" y="1772816"/>
            <a:ext cx="9950895" cy="3349352"/>
          </a:xfrm>
        </p:spPr>
        <p:txBody>
          <a:bodyPr/>
          <a:lstStyle/>
          <a:p>
            <a:r>
              <a:rPr lang="bg-BG" dirty="0" smtClean="0"/>
              <a:t>Настоящата презентация е изготвена за среща с децата от подготвителна група на </a:t>
            </a:r>
            <a:br>
              <a:rPr lang="bg-BG" dirty="0" smtClean="0"/>
            </a:br>
            <a:r>
              <a:rPr lang="bg-BG" dirty="0" smtClean="0"/>
              <a:t>ДГ “Славейче“, посветена на 9 май-Денят на Европа.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796" y="260648"/>
            <a:ext cx="20764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0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988" y="2348880"/>
            <a:ext cx="8229599" cy="936104"/>
          </a:xfrm>
        </p:spPr>
        <p:txBody>
          <a:bodyPr/>
          <a:lstStyle/>
          <a:p>
            <a:r>
              <a:rPr lang="bg-BG" dirty="0"/>
              <a:t>Благодаря за вниманието!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085184"/>
            <a:ext cx="8231187" cy="1087016"/>
          </a:xfrm>
        </p:spPr>
        <p:txBody>
          <a:bodyPr>
            <a:noAutofit/>
          </a:bodyPr>
          <a:lstStyle/>
          <a:p>
            <a:r>
              <a:rPr lang="bg-BG" sz="1200" dirty="0" smtClean="0"/>
              <a:t>Изготвил: Сияна Стоименова-бивша възпитаничка на ДГ“Славейче‘‘ и понастоящем ученичка в </a:t>
            </a:r>
            <a:r>
              <a:rPr lang="ru-RU" sz="1200" dirty="0" smtClean="0"/>
              <a:t>Езикова </a:t>
            </a:r>
            <a:r>
              <a:rPr lang="ru-RU" sz="1200" dirty="0"/>
              <a:t>гимназия „Д-р Петър Берон</a:t>
            </a:r>
            <a:r>
              <a:rPr lang="ru-RU" sz="1200" dirty="0" smtClean="0"/>
              <a:t>“.</a:t>
            </a:r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Дата:13.05.2021г.-Кюстендил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10404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4" y="1545970"/>
            <a:ext cx="3962400" cy="3535288"/>
          </a:xfrm>
        </p:spPr>
        <p:txBody>
          <a:bodyPr/>
          <a:lstStyle/>
          <a:p>
            <a:r>
              <a:rPr lang="ru-RU" sz="2000" dirty="0">
                <a:latin typeface="+mn-lt"/>
              </a:rPr>
              <a:t>Европейският съюз не е държава, а уникално партньорство между европейски държави, известни като държави членки. В момента ЕС се състои от 27 държави. През юни 2016 г. една от тях, Обединеното кралство, гласува за напускане на ЕС и напусна през 2020 г. Най-голямата от тях, Германия, наброява близо 82 милиона жители, а най-малката, Малта — 400 000. </a:t>
            </a:r>
            <a:endParaRPr lang="bg-BG" sz="20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1247116"/>
            <a:ext cx="5759611" cy="41329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74" y="260648"/>
            <a:ext cx="3962400" cy="762000"/>
          </a:xfrm>
        </p:spPr>
        <p:txBody>
          <a:bodyPr>
            <a:normAutofit fontScale="92500"/>
          </a:bodyPr>
          <a:lstStyle/>
          <a:p>
            <a:r>
              <a:rPr lang="bg-BG" sz="2800" dirty="0">
                <a:solidFill>
                  <a:schemeClr val="accent1"/>
                </a:solidFill>
                <a:latin typeface="+mj-lt"/>
              </a:rPr>
              <a:t>Какво е </a:t>
            </a:r>
            <a:r>
              <a:rPr lang="bg-BG" sz="2800" dirty="0" smtClean="0">
                <a:solidFill>
                  <a:schemeClr val="accent1"/>
                </a:solidFill>
                <a:latin typeface="+mj-lt"/>
              </a:rPr>
              <a:t>Европейски съюз?</a:t>
            </a:r>
            <a:endParaRPr lang="bg-BG" sz="2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19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0556" y="260648"/>
            <a:ext cx="3962400" cy="654968"/>
          </a:xfrm>
        </p:spPr>
        <p:txBody>
          <a:bodyPr/>
          <a:lstStyle/>
          <a:p>
            <a:pPr algn="ctr"/>
            <a:r>
              <a:rPr lang="bg-BG" dirty="0" smtClean="0"/>
              <a:t>Езици в ЕС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0556" y="1903140"/>
            <a:ext cx="4394448" cy="36004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Европейците говорят различни езици и използват три различни азбуки </a:t>
            </a:r>
            <a:r>
              <a:rPr lang="ru-RU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латиница</a:t>
            </a:r>
            <a:r>
              <a:rPr lang="ru-RU" dirty="0"/>
              <a:t>, 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гръцка 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 кирилица</a:t>
            </a:r>
          </a:p>
          <a:p>
            <a:r>
              <a:rPr lang="ru-RU" dirty="0" smtClean="0"/>
              <a:t> </a:t>
            </a:r>
            <a:r>
              <a:rPr lang="ru-RU" dirty="0"/>
              <a:t>Има различни традиции, култури, храни и фолклорни празници.</a:t>
            </a:r>
          </a:p>
          <a:p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Европейския съюз има 24 официални езика.</a:t>
            </a:r>
          </a:p>
          <a:p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772816"/>
            <a:ext cx="575955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404664"/>
            <a:ext cx="4392488" cy="432048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Символи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1484784"/>
            <a:ext cx="6741644" cy="5103256"/>
          </a:xfrm>
        </p:spPr>
      </p:pic>
      <p:sp>
        <p:nvSpPr>
          <p:cNvPr id="5" name="Rectangle 4"/>
          <p:cNvSpPr/>
          <p:nvPr/>
        </p:nvSpPr>
        <p:spPr>
          <a:xfrm>
            <a:off x="574762" y="1484784"/>
            <a:ext cx="36224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знамето на Европа са изобразени 12 златни звезди на син фон. То е прието през 1984 г. от Европейския съюз (наричан тогава Европейска икономическа общност) и сега се развява над парламенти, общински сгради, паркове и паметници в цяла Европа.</a:t>
            </a:r>
          </a:p>
          <a:p>
            <a:r>
              <a:rPr lang="ru-RU" dirty="0"/>
              <a:t>Композицията символизира народите на Европа, като кръгът представлява тяхното единство. Броят на звездите никога не се променя — те винаги са 12, което символизира съвършенството и целостта.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1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076" y="116632"/>
            <a:ext cx="5976664" cy="864096"/>
          </a:xfrm>
        </p:spPr>
        <p:txBody>
          <a:bodyPr>
            <a:normAutofit fontScale="90000"/>
          </a:bodyPr>
          <a:lstStyle/>
          <a:p>
            <a:r>
              <a:rPr lang="bg-BG" dirty="0"/>
              <a:t>„Обединени в многообразието“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88" y="2060848"/>
            <a:ext cx="6264696" cy="41909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„Обединени в многообразието“ - </a:t>
            </a:r>
            <a:r>
              <a:rPr lang="ru-RU" dirty="0" smtClean="0"/>
              <a:t>е </a:t>
            </a:r>
            <a:r>
              <a:rPr lang="ru-RU" dirty="0"/>
              <a:t>мотото на ЕС и то е израз на ценностите на ЕС. Въпреки че всяка държава в ЕС има свои собствени култура, език и традиции, всички те споделят едни и същи общи ценности и трябва да ги зачитат, ако искат да са част от Европейския съюз.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56" y="2060848"/>
            <a:ext cx="4610286" cy="30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940" y="116632"/>
            <a:ext cx="6120680" cy="612304"/>
          </a:xfrm>
        </p:spPr>
        <p:txBody>
          <a:bodyPr/>
          <a:lstStyle/>
          <a:p>
            <a:r>
              <a:rPr lang="bg-BG" dirty="0"/>
              <a:t>Целите на Европейския съюз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63" y="1628800"/>
            <a:ext cx="6048673" cy="46085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насърчаване </a:t>
            </a:r>
            <a:r>
              <a:rPr lang="ru-RU" dirty="0"/>
              <a:t>на </a:t>
            </a:r>
            <a:r>
              <a:rPr lang="ru-RU" dirty="0" smtClean="0"/>
              <a:t>мира;</a:t>
            </a:r>
            <a:endParaRPr lang="ru-RU" dirty="0"/>
          </a:p>
          <a:p>
            <a:r>
              <a:rPr lang="ru-RU" dirty="0" smtClean="0"/>
              <a:t>осигуряване </a:t>
            </a:r>
            <a:r>
              <a:rPr lang="ru-RU" dirty="0"/>
              <a:t>на свобода, сигурност и правосъдие без вътрешни граници;</a:t>
            </a:r>
          </a:p>
          <a:p>
            <a:r>
              <a:rPr lang="ru-RU" dirty="0" smtClean="0"/>
              <a:t>устойчиво развитие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борба </a:t>
            </a:r>
            <a:r>
              <a:rPr lang="ru-RU" dirty="0"/>
              <a:t>срещу </a:t>
            </a:r>
            <a:r>
              <a:rPr lang="ru-RU" dirty="0" smtClean="0"/>
              <a:t>дискриминацията</a:t>
            </a:r>
            <a:r>
              <a:rPr lang="ru-RU" dirty="0"/>
              <a:t>;</a:t>
            </a:r>
          </a:p>
          <a:p>
            <a:r>
              <a:rPr lang="ru-RU" dirty="0" smtClean="0"/>
              <a:t>насърчаване </a:t>
            </a:r>
            <a:r>
              <a:rPr lang="ru-RU" dirty="0"/>
              <a:t>на </a:t>
            </a:r>
            <a:r>
              <a:rPr lang="ru-RU" dirty="0" smtClean="0"/>
              <a:t>научни технологии;</a:t>
            </a:r>
            <a:endParaRPr lang="ru-RU" dirty="0"/>
          </a:p>
          <a:p>
            <a:r>
              <a:rPr lang="ru-RU" dirty="0" smtClean="0"/>
              <a:t>засилване </a:t>
            </a:r>
            <a:r>
              <a:rPr lang="ru-RU" dirty="0"/>
              <a:t>на икономическото, социалното и териториалното сближаване и солидарността между държавите </a:t>
            </a:r>
            <a:r>
              <a:rPr lang="ru-RU" dirty="0" smtClean="0"/>
              <a:t>членки.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437" y="2204864"/>
            <a:ext cx="5760640" cy="32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1484784"/>
            <a:ext cx="7992888" cy="46878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46140" y="332656"/>
            <a:ext cx="4032448" cy="762000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solidFill>
                  <a:schemeClr val="accent1"/>
                </a:solidFill>
              </a:rPr>
              <a:t>Ценности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9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850"/>
            <a:ext cx="12188825" cy="510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marketing glass cube presentation (widescreen).potx" id="{454792B9-F7C6-4CDD-89A0-89451A081408}" vid="{E847D748-0CA0-4BC8-838F-3216ECA80016}"/>
    </a:ext>
  </a:extLst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marketing glass cube presentation (widescreen)</Template>
  <TotalTime>45</TotalTime>
  <Words>365</Words>
  <Application>Microsoft Office PowerPoint</Application>
  <PresentationFormat>Custom</PresentationFormat>
  <Paragraphs>32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Corbel</vt:lpstr>
      <vt:lpstr>Wingdings</vt:lpstr>
      <vt:lpstr>Marketing 16x9</vt:lpstr>
      <vt:lpstr>PowerPoint Presentation</vt:lpstr>
      <vt:lpstr>Европейският съюз не е държава, а уникално партньорство между европейски държави, известни като държави членки. В момента ЕС се състои от 27 държави. През юни 2016 г. една от тях, Обединеното кралство, гласува за напускане на ЕС и напусна през 2020 г. Най-голямата от тях, Германия, наброява близо 82 милиона жители, а най-малката, Малта — 400 000. </vt:lpstr>
      <vt:lpstr>Езици в ЕС</vt:lpstr>
      <vt:lpstr>Символи</vt:lpstr>
      <vt:lpstr>„Обединени в многообразието“</vt:lpstr>
      <vt:lpstr>Целите на Европейския съюз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Настоящата презентация е изготвена за среща с децата от подготвителна група на  ДГ “Славейче“, посветена на 9 май-Денят на Европа.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</dc:creator>
  <cp:lastModifiedBy>K2</cp:lastModifiedBy>
  <cp:revision>6</cp:revision>
  <dcterms:created xsi:type="dcterms:W3CDTF">2021-05-12T11:55:42Z</dcterms:created>
  <dcterms:modified xsi:type="dcterms:W3CDTF">2021-05-12T12:41:26Z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