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2" r:id="rId2"/>
    <p:sldId id="276" r:id="rId3"/>
    <p:sldId id="277" r:id="rId4"/>
    <p:sldId id="282" r:id="rId5"/>
    <p:sldId id="278" r:id="rId6"/>
    <p:sldId id="279" r:id="rId7"/>
    <p:sldId id="274" r:id="rId8"/>
    <p:sldId id="280" r:id="rId9"/>
    <p:sldId id="267" r:id="rId10"/>
    <p:sldId id="283" r:id="rId11"/>
    <p:sldId id="284" r:id="rId12"/>
    <p:sldId id="285" r:id="rId13"/>
    <p:sldId id="287" r:id="rId14"/>
    <p:sldId id="289" r:id="rId15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>
      <p:cViewPr varScale="1">
        <p:scale>
          <a:sx n="116" d="100"/>
          <a:sy n="116" d="100"/>
        </p:scale>
        <p:origin x="138" y="36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CEC3D-96F7-401F-9673-3EE7F75C9C5B}" type="datetimeFigureOut">
              <a:rPr lang="en-US"/>
              <a:t>5/12/2021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ED8CD-4E4C-49AC-BDC6-2963BA49E54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2BCF4-D26D-4DAF-9F57-FE1E61FE7935}" type="datetimeFigureOut">
              <a:rPr lang="en-US"/>
              <a:t>5/12/2021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91549-43BF-425A-AF25-7526201920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00EA6-0821-4AC5-933C-321AA6545349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0772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oking up to clouds and blue sky surrounded by glass-walled building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625" y="0"/>
            <a:ext cx="73152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013" y="685801"/>
            <a:ext cx="3962400" cy="4724399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pPr/>
              <a:t>5/12/2021</a:t>
            </a:fld>
            <a:endParaRPr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4839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5/12/2021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62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685800"/>
            <a:ext cx="9474253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5/12/2021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00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5/12/2021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78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590800"/>
            <a:ext cx="8229599" cy="28194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pPr/>
              <a:t>5/12/2021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3" y="685800"/>
            <a:ext cx="50292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1614" y="685800"/>
            <a:ext cx="5029199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5/12/2021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70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664" y="1676400"/>
            <a:ext cx="502920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0025" y="1676400"/>
            <a:ext cx="502920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5/12/2021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30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5/12/2021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44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5/12/2021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03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5212" y="685800"/>
            <a:ext cx="670417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5/12/2021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47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5/12/2021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81C93FC7-9D1A-468B-98DB-D1E8D74418D9}" type="datetimeFigureOut">
              <a:rPr lang="en-US" smtClean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A3F31473-23EB-4724-8B59-FE6D21D89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0098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r="19287"/>
          <a:stretch>
            <a:fillRect/>
          </a:stretch>
        </p:blipFill>
        <p:spPr>
          <a:xfrm>
            <a:off x="5589588" y="685800"/>
            <a:ext cx="5991225" cy="5486400"/>
          </a:xfr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549796" y="3048000"/>
            <a:ext cx="3962400" cy="762000"/>
          </a:xfrm>
        </p:spPr>
        <p:txBody>
          <a:bodyPr>
            <a:normAutofit/>
          </a:bodyPr>
          <a:lstStyle/>
          <a:p>
            <a:r>
              <a:rPr lang="bg-BG" sz="3600" dirty="0" smtClean="0">
                <a:latin typeface="+mj-lt"/>
              </a:rPr>
              <a:t>Европейски съюз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459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4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824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04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6060" y="260648"/>
            <a:ext cx="6092825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accent1"/>
                </a:solidFill>
                <a:latin typeface="+mj-lt"/>
              </a:rPr>
              <a:t>“България в Европейския съюз – нашето настояще и бъдеще” </a:t>
            </a:r>
            <a:endParaRPr lang="bg-BG" sz="32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047" y="2636912"/>
            <a:ext cx="6456850" cy="295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22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867" y="1772816"/>
            <a:ext cx="9950895" cy="3349352"/>
          </a:xfrm>
        </p:spPr>
        <p:txBody>
          <a:bodyPr/>
          <a:lstStyle/>
          <a:p>
            <a:r>
              <a:rPr lang="bg-BG" dirty="0" smtClean="0"/>
              <a:t>Настоящата презентация е изготвена за среща с децата от подготвителна група на </a:t>
            </a:r>
            <a:br>
              <a:rPr lang="bg-BG" dirty="0" smtClean="0"/>
            </a:br>
            <a:r>
              <a:rPr lang="bg-BG" dirty="0" smtClean="0"/>
              <a:t>ДГ “Славейче“, посветена на 9 май-Денят на Европа.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796" y="260648"/>
            <a:ext cx="20764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0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7988" y="2348880"/>
            <a:ext cx="8229599" cy="936104"/>
          </a:xfrm>
        </p:spPr>
        <p:txBody>
          <a:bodyPr/>
          <a:lstStyle/>
          <a:p>
            <a:r>
              <a:rPr lang="bg-BG" dirty="0"/>
              <a:t>Благодаря за вниманието!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425" y="5085184"/>
            <a:ext cx="8231187" cy="1087016"/>
          </a:xfrm>
        </p:spPr>
        <p:txBody>
          <a:bodyPr>
            <a:noAutofit/>
          </a:bodyPr>
          <a:lstStyle/>
          <a:p>
            <a:r>
              <a:rPr lang="bg-BG" sz="1200" dirty="0" smtClean="0"/>
              <a:t>Изготвил: Сияна Стоименова-бивша възпитаничка на ДГ“Славейче‘‘ и понастоящем ученичка в </a:t>
            </a:r>
            <a:r>
              <a:rPr lang="ru-RU" sz="1200" dirty="0" smtClean="0"/>
              <a:t>Езикова </a:t>
            </a:r>
            <a:r>
              <a:rPr lang="ru-RU" sz="1200" dirty="0"/>
              <a:t>гимназия „Д-р Петър Берон</a:t>
            </a:r>
            <a:r>
              <a:rPr lang="ru-RU" sz="1200" dirty="0" smtClean="0"/>
              <a:t>“.</a:t>
            </a:r>
            <a:endParaRPr lang="ru-RU" sz="1200" dirty="0"/>
          </a:p>
          <a:p>
            <a:endParaRPr lang="ru-RU" sz="1200" dirty="0" smtClean="0"/>
          </a:p>
          <a:p>
            <a:r>
              <a:rPr lang="ru-RU" sz="1200" dirty="0" smtClean="0"/>
              <a:t>Дата:13.05.2021г.-Кюстендил</a:t>
            </a:r>
            <a:endParaRPr lang="bg-BG" sz="1200" dirty="0"/>
          </a:p>
        </p:txBody>
      </p:sp>
    </p:spTree>
    <p:extLst>
      <p:ext uri="{BB962C8B-B14F-4D97-AF65-F5344CB8AC3E}">
        <p14:creationId xmlns:p14="http://schemas.microsoft.com/office/powerpoint/2010/main" val="104048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74" y="1545970"/>
            <a:ext cx="3962400" cy="3535288"/>
          </a:xfrm>
        </p:spPr>
        <p:txBody>
          <a:bodyPr/>
          <a:lstStyle/>
          <a:p>
            <a:r>
              <a:rPr lang="ru-RU" sz="2000" dirty="0">
                <a:latin typeface="+mn-lt"/>
              </a:rPr>
              <a:t>Европейският съюз не е държава, а уникално партньорство между европейски държави, известни като държави членки. В момента ЕС се състои от 27 държави. През юни 2016 г. една от тях, Обединеното кралство, гласува за напускане на ЕС и напусна през 2020 г. Най-голямата от тях, Германия, наброява близо 82 милиона жители, а най-малката, Малта — 400 000. </a:t>
            </a:r>
            <a:endParaRPr lang="bg-BG" sz="2000" dirty="0">
              <a:latin typeface="+mn-lt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1247116"/>
            <a:ext cx="5759611" cy="413299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74" y="260648"/>
            <a:ext cx="3962400" cy="762000"/>
          </a:xfrm>
        </p:spPr>
        <p:txBody>
          <a:bodyPr>
            <a:normAutofit fontScale="92500"/>
          </a:bodyPr>
          <a:lstStyle/>
          <a:p>
            <a:r>
              <a:rPr lang="bg-BG" sz="2800" dirty="0">
                <a:solidFill>
                  <a:schemeClr val="accent1"/>
                </a:solidFill>
                <a:latin typeface="+mj-lt"/>
              </a:rPr>
              <a:t>Какво е </a:t>
            </a:r>
            <a:r>
              <a:rPr lang="bg-BG" sz="2800" dirty="0" smtClean="0">
                <a:solidFill>
                  <a:schemeClr val="accent1"/>
                </a:solidFill>
                <a:latin typeface="+mj-lt"/>
              </a:rPr>
              <a:t>Европейски съюз?</a:t>
            </a:r>
            <a:endParaRPr lang="bg-BG" sz="28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192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0556" y="260648"/>
            <a:ext cx="3962400" cy="654968"/>
          </a:xfrm>
        </p:spPr>
        <p:txBody>
          <a:bodyPr/>
          <a:lstStyle/>
          <a:p>
            <a:pPr algn="ctr"/>
            <a:r>
              <a:rPr lang="bg-BG" dirty="0" smtClean="0"/>
              <a:t>Езици в ЕС</a:t>
            </a:r>
            <a:endParaRPr lang="bg-B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90556" y="1903140"/>
            <a:ext cx="4394448" cy="36004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/>
              <a:t>Европейците говорят различни езици и използват три различни азбуки </a:t>
            </a:r>
            <a:r>
              <a:rPr lang="ru-RU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латиница</a:t>
            </a:r>
            <a:r>
              <a:rPr lang="ru-RU" dirty="0"/>
              <a:t>, </a:t>
            </a: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гръцка 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 кирилица</a:t>
            </a:r>
          </a:p>
          <a:p>
            <a:r>
              <a:rPr lang="ru-RU" dirty="0" smtClean="0"/>
              <a:t> </a:t>
            </a:r>
            <a:r>
              <a:rPr lang="ru-RU" dirty="0"/>
              <a:t>Има различни традиции, култури, храни и фолклорни празници.</a:t>
            </a:r>
          </a:p>
          <a:p>
            <a:endParaRPr lang="ru-RU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/>
              <a:t>В </a:t>
            </a:r>
            <a:r>
              <a:rPr lang="ru-RU" dirty="0"/>
              <a:t>Европейския съюз има 24 официални езика.</a:t>
            </a:r>
          </a:p>
          <a:p>
            <a:endParaRPr lang="bg-B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772816"/>
            <a:ext cx="5759557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5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756" y="404664"/>
            <a:ext cx="4392488" cy="432048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Символи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276" y="1484784"/>
            <a:ext cx="6741644" cy="5103256"/>
          </a:xfrm>
        </p:spPr>
      </p:pic>
      <p:sp>
        <p:nvSpPr>
          <p:cNvPr id="5" name="Rectangle 4"/>
          <p:cNvSpPr/>
          <p:nvPr/>
        </p:nvSpPr>
        <p:spPr>
          <a:xfrm>
            <a:off x="574762" y="1484784"/>
            <a:ext cx="36224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знамето на Европа са изобразени 12 златни звезди на син фон. То е прието през 1984 г. от Европейския съюз (наричан тогава Европейска икономическа общност) и сега се развява над парламенти, общински сгради, паркове и паметници в цяла Европа.</a:t>
            </a:r>
          </a:p>
          <a:p>
            <a:r>
              <a:rPr lang="ru-RU" dirty="0"/>
              <a:t>Композицията символизира народите на Европа, като кръгът представлява тяхното единство. Броят на звездите никога не се променя — те винаги са 12, което символизира съвършенството и целостта.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14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0076" y="116632"/>
            <a:ext cx="5976664" cy="864096"/>
          </a:xfrm>
        </p:spPr>
        <p:txBody>
          <a:bodyPr>
            <a:normAutofit fontScale="90000"/>
          </a:bodyPr>
          <a:lstStyle/>
          <a:p>
            <a:r>
              <a:rPr lang="bg-BG" dirty="0"/>
              <a:t>„Обединени в многообразието“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788" y="2060848"/>
            <a:ext cx="6264696" cy="41909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„Обединени в многообразието“ - </a:t>
            </a:r>
            <a:r>
              <a:rPr lang="ru-RU" dirty="0" smtClean="0"/>
              <a:t>е </a:t>
            </a:r>
            <a:r>
              <a:rPr lang="ru-RU" dirty="0"/>
              <a:t>мотото на ЕС и то е израз на ценностите на ЕС. Въпреки че всяка държава в ЕС има свои собствени култура, език и традиции, всички те споделят едни и същи общи ценности и трябва да ги зачитат, ако искат да са част от Европейския съюз.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556" y="2060848"/>
            <a:ext cx="4610286" cy="30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79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8940" y="116632"/>
            <a:ext cx="6120680" cy="612304"/>
          </a:xfrm>
        </p:spPr>
        <p:txBody>
          <a:bodyPr/>
          <a:lstStyle/>
          <a:p>
            <a:r>
              <a:rPr lang="bg-BG" dirty="0"/>
              <a:t>Целите на Европейския съюз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3" y="1628800"/>
            <a:ext cx="6048673" cy="460851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насърчаване </a:t>
            </a:r>
            <a:r>
              <a:rPr lang="ru-RU" dirty="0"/>
              <a:t>на </a:t>
            </a:r>
            <a:r>
              <a:rPr lang="ru-RU" dirty="0" smtClean="0"/>
              <a:t>мира;</a:t>
            </a:r>
            <a:endParaRPr lang="ru-RU" dirty="0"/>
          </a:p>
          <a:p>
            <a:r>
              <a:rPr lang="ru-RU" dirty="0" smtClean="0"/>
              <a:t>осигуряване </a:t>
            </a:r>
            <a:r>
              <a:rPr lang="ru-RU" dirty="0"/>
              <a:t>на свобода, сигурност и правосъдие без вътрешни граници;</a:t>
            </a:r>
          </a:p>
          <a:p>
            <a:r>
              <a:rPr lang="ru-RU" dirty="0" smtClean="0"/>
              <a:t>устойчиво развитие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dirty="0" smtClean="0"/>
              <a:t>борба </a:t>
            </a:r>
            <a:r>
              <a:rPr lang="ru-RU" dirty="0"/>
              <a:t>срещу </a:t>
            </a:r>
            <a:r>
              <a:rPr lang="ru-RU" dirty="0" smtClean="0"/>
              <a:t>дискриминацията</a:t>
            </a:r>
            <a:r>
              <a:rPr lang="ru-RU" dirty="0"/>
              <a:t>;</a:t>
            </a:r>
          </a:p>
          <a:p>
            <a:r>
              <a:rPr lang="ru-RU" dirty="0" smtClean="0"/>
              <a:t>насърчаване </a:t>
            </a:r>
            <a:r>
              <a:rPr lang="ru-RU" dirty="0"/>
              <a:t>на </a:t>
            </a:r>
            <a:r>
              <a:rPr lang="ru-RU" dirty="0" smtClean="0"/>
              <a:t>научни технологии;</a:t>
            </a:r>
            <a:endParaRPr lang="ru-RU" dirty="0"/>
          </a:p>
          <a:p>
            <a:r>
              <a:rPr lang="ru-RU" dirty="0" smtClean="0"/>
              <a:t>засилване </a:t>
            </a:r>
            <a:r>
              <a:rPr lang="ru-RU" dirty="0"/>
              <a:t>на икономическото, социалното и териториалното сближаване и солидарността между държавите </a:t>
            </a:r>
            <a:r>
              <a:rPr lang="ru-RU" dirty="0" smtClean="0"/>
              <a:t>членки.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437" y="2204864"/>
            <a:ext cx="5760640" cy="321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8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948" y="1484784"/>
            <a:ext cx="7992888" cy="468788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46140" y="332656"/>
            <a:ext cx="4032448" cy="762000"/>
          </a:xfrm>
        </p:spPr>
        <p:txBody>
          <a:bodyPr>
            <a:normAutofit/>
          </a:bodyPr>
          <a:lstStyle/>
          <a:p>
            <a:pPr algn="ctr"/>
            <a:r>
              <a:rPr lang="bg-BG" sz="3200" dirty="0">
                <a:solidFill>
                  <a:schemeClr val="accent1"/>
                </a:solidFill>
              </a:rPr>
              <a:t>Ценности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4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2188825" cy="685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9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850"/>
            <a:ext cx="12188825" cy="510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rketing 16x9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marketing glass cube presentation (widescreen).potx" id="{454792B9-F7C6-4CDD-89A0-89451A081408}" vid="{E847D748-0CA0-4BC8-838F-3216ECA80016}"/>
    </a:ext>
  </a:extLst>
</a:theme>
</file>

<file path=ppt/theme/theme2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marketing glass cube presentation (widescreen)</Template>
  <TotalTime>45</TotalTime>
  <Words>365</Words>
  <Application>Microsoft Office PowerPoint</Application>
  <PresentationFormat>Custom</PresentationFormat>
  <Paragraphs>32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Corbel</vt:lpstr>
      <vt:lpstr>Wingdings</vt:lpstr>
      <vt:lpstr>Marketing 16x9</vt:lpstr>
      <vt:lpstr>PowerPoint Presentation</vt:lpstr>
      <vt:lpstr>Европейският съюз не е държава, а уникално партньорство между европейски държави, известни като държави членки. В момента ЕС се състои от 27 държави. През юни 2016 г. една от тях, Обединеното кралство, гласува за напускане на ЕС и напусна през 2020 г. Най-голямата от тях, Германия, наброява близо 82 милиона жители, а най-малката, Малта — 400 000. </vt:lpstr>
      <vt:lpstr>Езици в ЕС</vt:lpstr>
      <vt:lpstr>Символи</vt:lpstr>
      <vt:lpstr>„Обединени в многообразието“</vt:lpstr>
      <vt:lpstr>Целите на Европейския съюз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Настоящата презентация е изготвена за среща с децата от подготвителна група на  ДГ “Славейче“, посветена на 9 май-Денят на Европа.</vt:lpstr>
      <vt:lpstr>Благодаря за вниманието!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K2</dc:creator>
  <cp:lastModifiedBy>K2</cp:lastModifiedBy>
  <cp:revision>6</cp:revision>
  <dcterms:created xsi:type="dcterms:W3CDTF">2021-05-12T11:55:42Z</dcterms:created>
  <dcterms:modified xsi:type="dcterms:W3CDTF">2021-05-12T12:41:26Z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