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sldIdLst>
    <p:sldId id="264" r:id="rId2"/>
    <p:sldId id="303" r:id="rId3"/>
    <p:sldId id="304" r:id="rId4"/>
    <p:sldId id="305" r:id="rId5"/>
    <p:sldId id="306" r:id="rId6"/>
    <p:sldId id="307" r:id="rId7"/>
    <p:sldId id="267" r:id="rId8"/>
    <p:sldId id="308" r:id="rId9"/>
    <p:sldId id="271" r:id="rId10"/>
    <p:sldId id="274" r:id="rId11"/>
    <p:sldId id="279" r:id="rId12"/>
    <p:sldId id="278" r:id="rId13"/>
    <p:sldId id="285" r:id="rId14"/>
    <p:sldId id="277" r:id="rId15"/>
    <p:sldId id="281" r:id="rId16"/>
    <p:sldId id="284" r:id="rId17"/>
    <p:sldId id="288" r:id="rId18"/>
    <p:sldId id="292" r:id="rId19"/>
    <p:sldId id="283" r:id="rId20"/>
    <p:sldId id="287" r:id="rId21"/>
    <p:sldId id="280" r:id="rId22"/>
    <p:sldId id="282" r:id="rId23"/>
    <p:sldId id="294" r:id="rId24"/>
    <p:sldId id="293" r:id="rId25"/>
    <p:sldId id="295" r:id="rId26"/>
    <p:sldId id="291" r:id="rId27"/>
    <p:sldId id="297" r:id="rId28"/>
    <p:sldId id="309" r:id="rId29"/>
    <p:sldId id="298" r:id="rId30"/>
    <p:sldId id="301" r:id="rId31"/>
  </p:sldIdLst>
  <p:sldSz cx="9144000" cy="6858000" type="screen4x3"/>
  <p:notesSz cx="6858000" cy="9144000"/>
  <p:embeddedFontLst>
    <p:embeddedFont>
      <p:font typeface="DoloresCyr"/>
      <p:regular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Burlak" charset="0"/>
      <p:regular r:id="rId38"/>
    </p:embeddedFont>
    <p:embeddedFont>
      <p:font typeface="Monotype Corsiva" pitchFamily="66" charset="0"/>
      <p:italic r:id="rId39"/>
    </p:embeddedFont>
  </p:embeddedFontLst>
  <p:custDataLst>
    <p:tags r:id="rId40"/>
  </p:custDataLst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Секция по подразбиране" id="{7928F799-83E8-4ACA-BD45-695D08BD15DD}">
          <p14:sldIdLst>
            <p14:sldId id="264"/>
            <p14:sldId id="267"/>
          </p14:sldIdLst>
        </p14:section>
        <p14:section name="Неозаглавена секция" id="{9365AAA8-6D69-45FF-A526-539D413E603A}">
          <p14:sldIdLst>
            <p14:sldId id="271"/>
            <p14:sldId id="274"/>
            <p14:sldId id="279"/>
            <p14:sldId id="278"/>
            <p14:sldId id="285"/>
            <p14:sldId id="277"/>
            <p14:sldId id="281"/>
            <p14:sldId id="286"/>
            <p14:sldId id="284"/>
            <p14:sldId id="288"/>
            <p14:sldId id="289"/>
            <p14:sldId id="292"/>
            <p14:sldId id="283"/>
            <p14:sldId id="280"/>
            <p14:sldId id="287"/>
            <p14:sldId id="282"/>
            <p14:sldId id="294"/>
            <p14:sldId id="293"/>
            <p14:sldId id="295"/>
            <p14:sldId id="291"/>
            <p14:sldId id="296"/>
            <p14:sldId id="297"/>
            <p14:sldId id="290"/>
            <p14:sldId id="298"/>
            <p14:sldId id="299"/>
            <p14:sldId id="300"/>
            <p14:sldId id="301"/>
            <p14:sldId id="30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56" y="-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C0A08-AFAF-40D7-9762-9DA5D8DE9AE7}" type="datetimeFigureOut">
              <a:rPr lang="bg-BG" smtClean="0"/>
              <a:pPr/>
              <a:t>20.5.2016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4EEE9-1AFD-4F26-ABC6-CE0BC7DF26F5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3841098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4EEE9-1AFD-4F26-ABC6-CE0BC7DF26F5}" type="slidenum">
              <a:rPr lang="bg-BG" smtClean="0"/>
              <a:pPr/>
              <a:t>1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4092337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4EEE9-1AFD-4F26-ABC6-CE0BC7DF26F5}" type="slidenum">
              <a:rPr lang="bg-BG" smtClean="0"/>
              <a:pPr/>
              <a:t>14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1060213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4EEE9-1AFD-4F26-ABC6-CE0BC7DF26F5}" type="slidenum">
              <a:rPr lang="bg-BG" smtClean="0"/>
              <a:pPr/>
              <a:t>15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1319043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4EEE9-1AFD-4F26-ABC6-CE0BC7DF26F5}" type="slidenum">
              <a:rPr lang="bg-BG" smtClean="0"/>
              <a:pPr/>
              <a:t>16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1823130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4EEE9-1AFD-4F26-ABC6-CE0BC7DF26F5}" type="slidenum">
              <a:rPr lang="bg-BG" smtClean="0"/>
              <a:pPr/>
              <a:t>17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2499027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4EEE9-1AFD-4F26-ABC6-CE0BC7DF26F5}" type="slidenum">
              <a:rPr lang="bg-BG" smtClean="0"/>
              <a:pPr/>
              <a:t>18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1179608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4EEE9-1AFD-4F26-ABC6-CE0BC7DF26F5}" type="slidenum">
              <a:rPr lang="bg-BG" smtClean="0"/>
              <a:pPr/>
              <a:t>19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1610189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4EEE9-1AFD-4F26-ABC6-CE0BC7DF26F5}" type="slidenum">
              <a:rPr lang="bg-BG" smtClean="0"/>
              <a:pPr/>
              <a:t>20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3034583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4EEE9-1AFD-4F26-ABC6-CE0BC7DF26F5}" type="slidenum">
              <a:rPr lang="bg-BG" smtClean="0"/>
              <a:pPr/>
              <a:t>21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5181749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4EEE9-1AFD-4F26-ABC6-CE0BC7DF26F5}" type="slidenum">
              <a:rPr lang="bg-BG" smtClean="0"/>
              <a:pPr/>
              <a:t>22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18281383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4EEE9-1AFD-4F26-ABC6-CE0BC7DF26F5}" type="slidenum">
              <a:rPr lang="bg-BG" smtClean="0"/>
              <a:pPr/>
              <a:t>23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3278992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4EEE9-1AFD-4F26-ABC6-CE0BC7DF26F5}" type="slidenum">
              <a:rPr lang="bg-BG" smtClean="0"/>
              <a:pPr/>
              <a:t>2</a:t>
            </a:fld>
            <a:endParaRPr lang="bg-BG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4EEE9-1AFD-4F26-ABC6-CE0BC7DF26F5}" type="slidenum">
              <a:rPr lang="bg-BG" smtClean="0"/>
              <a:pPr/>
              <a:t>24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24041912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4EEE9-1AFD-4F26-ABC6-CE0BC7DF26F5}" type="slidenum">
              <a:rPr lang="bg-BG" smtClean="0"/>
              <a:pPr/>
              <a:t>25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1858385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4EEE9-1AFD-4F26-ABC6-CE0BC7DF26F5}" type="slidenum">
              <a:rPr lang="bg-BG" smtClean="0"/>
              <a:pPr/>
              <a:t>26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39092019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4EEE9-1AFD-4F26-ABC6-CE0BC7DF26F5}" type="slidenum">
              <a:rPr lang="bg-BG" smtClean="0"/>
              <a:pPr/>
              <a:t>27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35491548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4EEE9-1AFD-4F26-ABC6-CE0BC7DF26F5}" type="slidenum">
              <a:rPr lang="bg-BG" smtClean="0"/>
              <a:pPr/>
              <a:t>29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27998342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4EEE9-1AFD-4F26-ABC6-CE0BC7DF26F5}" type="slidenum">
              <a:rPr lang="bg-BG" smtClean="0"/>
              <a:pPr/>
              <a:t>30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1486598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4EEE9-1AFD-4F26-ABC6-CE0BC7DF26F5}" type="slidenum">
              <a:rPr lang="bg-BG" smtClean="0"/>
              <a:pPr/>
              <a:t>5</a:t>
            </a:fld>
            <a:endParaRPr lang="bg-BG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4EEE9-1AFD-4F26-ABC6-CE0BC7DF26F5}" type="slidenum">
              <a:rPr lang="bg-BG" smtClean="0"/>
              <a:pPr/>
              <a:t>7</a:t>
            </a:fld>
            <a:endParaRPr lang="bg-BG" dirty="0"/>
          </a:p>
        </p:txBody>
      </p:sp>
    </p:spTree>
    <p:extLst>
      <p:ext uri="{BB962C8B-B14F-4D97-AF65-F5344CB8AC3E}">
        <p14:creationId xmlns="" xmlns:p14="http://schemas.microsoft.com/office/powerpoint/2010/main" val="3352128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4EEE9-1AFD-4F26-ABC6-CE0BC7DF26F5}" type="slidenum">
              <a:rPr lang="bg-BG" smtClean="0"/>
              <a:pPr/>
              <a:t>9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4011938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4EEE9-1AFD-4F26-ABC6-CE0BC7DF26F5}" type="slidenum">
              <a:rPr lang="bg-BG" smtClean="0"/>
              <a:pPr/>
              <a:t>10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1659337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4EEE9-1AFD-4F26-ABC6-CE0BC7DF26F5}" type="slidenum">
              <a:rPr lang="bg-BG" smtClean="0"/>
              <a:pPr/>
              <a:t>11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3440553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4EEE9-1AFD-4F26-ABC6-CE0BC7DF26F5}" type="slidenum">
              <a:rPr lang="bg-BG" smtClean="0"/>
              <a:pPr/>
              <a:t>12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2505412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4EEE9-1AFD-4F26-ABC6-CE0BC7DF26F5}" type="slidenum">
              <a:rPr lang="bg-BG" smtClean="0"/>
              <a:pPr/>
              <a:t>13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1923321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A7D34-5758-4546-9054-968A4D0A4E06}" type="datetimeFigureOut">
              <a:rPr lang="bg-BG" smtClean="0"/>
              <a:pPr/>
              <a:t>20.5.2016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F59A-AD95-4B8F-9B80-81EDC3AE0EA6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945198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A7D34-5758-4546-9054-968A4D0A4E06}" type="datetimeFigureOut">
              <a:rPr lang="bg-BG" smtClean="0"/>
              <a:pPr/>
              <a:t>20.5.2016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F59A-AD95-4B8F-9B80-81EDC3AE0EA6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904672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A7D34-5758-4546-9054-968A4D0A4E06}" type="datetimeFigureOut">
              <a:rPr lang="bg-BG" smtClean="0"/>
              <a:pPr/>
              <a:t>20.5.2016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F59A-AD95-4B8F-9B80-81EDC3AE0EA6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2932507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A7D34-5758-4546-9054-968A4D0A4E06}" type="datetimeFigureOut">
              <a:rPr lang="bg-BG" smtClean="0"/>
              <a:pPr/>
              <a:t>20.5.2016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F59A-AD95-4B8F-9B80-81EDC3AE0EA6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3450664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A7D34-5758-4546-9054-968A4D0A4E06}" type="datetimeFigureOut">
              <a:rPr lang="bg-BG" smtClean="0"/>
              <a:pPr/>
              <a:t>20.5.2016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F59A-AD95-4B8F-9B80-81EDC3AE0EA6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1885487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A7D34-5758-4546-9054-968A4D0A4E06}" type="datetimeFigureOut">
              <a:rPr lang="bg-BG" smtClean="0"/>
              <a:pPr/>
              <a:t>20.5.2016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F59A-AD95-4B8F-9B80-81EDC3AE0EA6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248258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A7D34-5758-4546-9054-968A4D0A4E06}" type="datetimeFigureOut">
              <a:rPr lang="bg-BG" smtClean="0"/>
              <a:pPr/>
              <a:t>20.5.2016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F59A-AD95-4B8F-9B80-81EDC3AE0EA6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2164722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A7D34-5758-4546-9054-968A4D0A4E06}" type="datetimeFigureOut">
              <a:rPr lang="bg-BG" smtClean="0"/>
              <a:pPr/>
              <a:t>20.5.2016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F59A-AD95-4B8F-9B80-81EDC3AE0EA6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1598155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A7D34-5758-4546-9054-968A4D0A4E06}" type="datetimeFigureOut">
              <a:rPr lang="bg-BG" smtClean="0"/>
              <a:pPr/>
              <a:t>20.5.2016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F59A-AD95-4B8F-9B80-81EDC3AE0EA6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2525648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A7D34-5758-4546-9054-968A4D0A4E06}" type="datetimeFigureOut">
              <a:rPr lang="bg-BG" smtClean="0"/>
              <a:pPr/>
              <a:t>20.5.2016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F59A-AD95-4B8F-9B80-81EDC3AE0EA6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3741192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A7D34-5758-4546-9054-968A4D0A4E06}" type="datetimeFigureOut">
              <a:rPr lang="bg-BG" smtClean="0"/>
              <a:pPr/>
              <a:t>20.5.2016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3F59A-AD95-4B8F-9B80-81EDC3AE0EA6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37751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A7D34-5758-4546-9054-968A4D0A4E06}" type="datetimeFigureOut">
              <a:rPr lang="bg-BG" smtClean="0"/>
              <a:pPr/>
              <a:t>20.5.2016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3F59A-AD95-4B8F-9B80-81EDC3AE0EA6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="" xmlns:p14="http://schemas.microsoft.com/office/powerpoint/2010/main" val="316710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png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12" Type="http://schemas.openxmlformats.org/officeDocument/2006/relationships/image" Target="../media/image10.png"/><Relationship Id="rId17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11" Type="http://schemas.openxmlformats.org/officeDocument/2006/relationships/image" Target="../media/image9.gif"/><Relationship Id="rId5" Type="http://schemas.openxmlformats.org/officeDocument/2006/relationships/image" Target="../media/image3.gif"/><Relationship Id="rId15" Type="http://schemas.openxmlformats.org/officeDocument/2006/relationships/image" Target="../media/image13.gif"/><Relationship Id="rId10" Type="http://schemas.openxmlformats.org/officeDocument/2006/relationships/image" Target="../media/image8.gif"/><Relationship Id="rId4" Type="http://schemas.openxmlformats.org/officeDocument/2006/relationships/image" Target="../media/image2.gif"/><Relationship Id="rId9" Type="http://schemas.openxmlformats.org/officeDocument/2006/relationships/image" Target="../media/image7.gif"/><Relationship Id="rId1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69.gif"/><Relationship Id="rId18" Type="http://schemas.openxmlformats.org/officeDocument/2006/relationships/image" Target="../media/image11.png"/><Relationship Id="rId3" Type="http://schemas.openxmlformats.org/officeDocument/2006/relationships/audio" Target="../media/audio12.wav"/><Relationship Id="rId21" Type="http://schemas.openxmlformats.org/officeDocument/2006/relationships/image" Target="../media/image74.png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68.gif"/><Relationship Id="rId17" Type="http://schemas.openxmlformats.org/officeDocument/2006/relationships/image" Target="../media/image10.png"/><Relationship Id="rId2" Type="http://schemas.openxmlformats.org/officeDocument/2006/relationships/audio" Target="../media/audio7.wav"/><Relationship Id="rId16" Type="http://schemas.openxmlformats.org/officeDocument/2006/relationships/image" Target="../media/image72.gif"/><Relationship Id="rId20" Type="http://schemas.openxmlformats.org/officeDocument/2006/relationships/image" Target="../media/image73.png"/><Relationship Id="rId1" Type="http://schemas.openxmlformats.org/officeDocument/2006/relationships/audio" Target="../media/audio11.wav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67.gif"/><Relationship Id="rId5" Type="http://schemas.openxmlformats.org/officeDocument/2006/relationships/audio" Target="../media/audio14.wav"/><Relationship Id="rId15" Type="http://schemas.openxmlformats.org/officeDocument/2006/relationships/image" Target="../media/image71.gif"/><Relationship Id="rId10" Type="http://schemas.openxmlformats.org/officeDocument/2006/relationships/image" Target="../media/image66.jpeg"/><Relationship Id="rId19" Type="http://schemas.openxmlformats.org/officeDocument/2006/relationships/image" Target="../media/image23.png"/><Relationship Id="rId4" Type="http://schemas.openxmlformats.org/officeDocument/2006/relationships/audio" Target="../media/audio13.wav"/><Relationship Id="rId9" Type="http://schemas.openxmlformats.org/officeDocument/2006/relationships/image" Target="../media/image65.png"/><Relationship Id="rId14" Type="http://schemas.openxmlformats.org/officeDocument/2006/relationships/image" Target="../media/image70.gif"/><Relationship Id="rId22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gif"/><Relationship Id="rId13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openxmlformats.org/officeDocument/2006/relationships/image" Target="../media/image79.gif"/><Relationship Id="rId12" Type="http://schemas.microsoft.com/office/2007/relationships/hdphoto" Target="../media/hdphoto1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gif"/><Relationship Id="rId11" Type="http://schemas.openxmlformats.org/officeDocument/2006/relationships/image" Target="../media/image83.png"/><Relationship Id="rId5" Type="http://schemas.openxmlformats.org/officeDocument/2006/relationships/image" Target="../media/image77.gif"/><Relationship Id="rId10" Type="http://schemas.openxmlformats.org/officeDocument/2006/relationships/image" Target="../media/image82.gif"/><Relationship Id="rId4" Type="http://schemas.openxmlformats.org/officeDocument/2006/relationships/image" Target="../media/image76.gif"/><Relationship Id="rId9" Type="http://schemas.openxmlformats.org/officeDocument/2006/relationships/image" Target="../media/image81.gif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3" Type="http://schemas.openxmlformats.org/officeDocument/2006/relationships/image" Target="../media/image16.png"/><Relationship Id="rId7" Type="http://schemas.openxmlformats.org/officeDocument/2006/relationships/image" Target="../media/image85.gif"/><Relationship Id="rId12" Type="http://schemas.openxmlformats.org/officeDocument/2006/relationships/image" Target="../media/image9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11" Type="http://schemas.openxmlformats.org/officeDocument/2006/relationships/image" Target="../media/image89.jpeg"/><Relationship Id="rId5" Type="http://schemas.openxmlformats.org/officeDocument/2006/relationships/image" Target="../media/image11.png"/><Relationship Id="rId10" Type="http://schemas.openxmlformats.org/officeDocument/2006/relationships/image" Target="../media/image88.gif"/><Relationship Id="rId4" Type="http://schemas.openxmlformats.org/officeDocument/2006/relationships/image" Target="../media/image10.png"/><Relationship Id="rId9" Type="http://schemas.openxmlformats.org/officeDocument/2006/relationships/image" Target="../media/image8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7.xml"/><Relationship Id="rId18" Type="http://schemas.openxmlformats.org/officeDocument/2006/relationships/image" Target="../media/image101.gif"/><Relationship Id="rId26" Type="http://schemas.openxmlformats.org/officeDocument/2006/relationships/image" Target="../media/image107.gif"/><Relationship Id="rId3" Type="http://schemas.openxmlformats.org/officeDocument/2006/relationships/audio" Target="file:///C:\Users\&#1042;&#1080;&#1083;&#1080;\Downloads\Mallard%20Greeting%20Call.mp3" TargetMode="External"/><Relationship Id="rId21" Type="http://schemas.openxmlformats.org/officeDocument/2006/relationships/image" Target="../media/image10.png"/><Relationship Id="rId34" Type="http://schemas.openxmlformats.org/officeDocument/2006/relationships/image" Target="../media/image115.png"/><Relationship Id="rId7" Type="http://schemas.openxmlformats.org/officeDocument/2006/relationships/image" Target="../media/image16.png"/><Relationship Id="rId12" Type="http://schemas.openxmlformats.org/officeDocument/2006/relationships/image" Target="../media/image96.gif"/><Relationship Id="rId17" Type="http://schemas.openxmlformats.org/officeDocument/2006/relationships/image" Target="../media/image100.gif"/><Relationship Id="rId25" Type="http://schemas.openxmlformats.org/officeDocument/2006/relationships/image" Target="../media/image106.gif"/><Relationship Id="rId33" Type="http://schemas.openxmlformats.org/officeDocument/2006/relationships/image" Target="../media/image114.png"/><Relationship Id="rId2" Type="http://schemas.openxmlformats.org/officeDocument/2006/relationships/audio" Target="../media/audio16.wav"/><Relationship Id="rId16" Type="http://schemas.openxmlformats.org/officeDocument/2006/relationships/image" Target="../media/image99.gif"/><Relationship Id="rId20" Type="http://schemas.openxmlformats.org/officeDocument/2006/relationships/image" Target="../media/image103.gif"/><Relationship Id="rId29" Type="http://schemas.openxmlformats.org/officeDocument/2006/relationships/image" Target="../media/image110.gif"/><Relationship Id="rId1" Type="http://schemas.openxmlformats.org/officeDocument/2006/relationships/audio" Target="../media/audio15.wav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95.gif"/><Relationship Id="rId24" Type="http://schemas.openxmlformats.org/officeDocument/2006/relationships/image" Target="../media/image105.gif"/><Relationship Id="rId32" Type="http://schemas.openxmlformats.org/officeDocument/2006/relationships/image" Target="../media/image113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98.gif"/><Relationship Id="rId23" Type="http://schemas.openxmlformats.org/officeDocument/2006/relationships/image" Target="../media/image104.gif"/><Relationship Id="rId28" Type="http://schemas.openxmlformats.org/officeDocument/2006/relationships/image" Target="../media/image109.gif"/><Relationship Id="rId36" Type="http://schemas.openxmlformats.org/officeDocument/2006/relationships/image" Target="../media/image23.png"/><Relationship Id="rId10" Type="http://schemas.openxmlformats.org/officeDocument/2006/relationships/image" Target="../media/image94.gif"/><Relationship Id="rId19" Type="http://schemas.openxmlformats.org/officeDocument/2006/relationships/image" Target="../media/image102.gif"/><Relationship Id="rId31" Type="http://schemas.openxmlformats.org/officeDocument/2006/relationships/image" Target="../media/image112.gif"/><Relationship Id="rId4" Type="http://schemas.openxmlformats.org/officeDocument/2006/relationships/audio" Target="../media/audio6.wav"/><Relationship Id="rId9" Type="http://schemas.openxmlformats.org/officeDocument/2006/relationships/image" Target="../media/image93.png"/><Relationship Id="rId14" Type="http://schemas.openxmlformats.org/officeDocument/2006/relationships/image" Target="../media/image97.gif"/><Relationship Id="rId22" Type="http://schemas.openxmlformats.org/officeDocument/2006/relationships/image" Target="../media/image11.png"/><Relationship Id="rId27" Type="http://schemas.openxmlformats.org/officeDocument/2006/relationships/image" Target="../media/image108.gif"/><Relationship Id="rId30" Type="http://schemas.openxmlformats.org/officeDocument/2006/relationships/image" Target="../media/image111.gif"/><Relationship Id="rId35" Type="http://schemas.openxmlformats.org/officeDocument/2006/relationships/image" Target="../media/image1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13" Type="http://schemas.microsoft.com/office/2007/relationships/hdphoto" Target="../media/hdphoto18.wdp"/><Relationship Id="rId3" Type="http://schemas.openxmlformats.org/officeDocument/2006/relationships/image" Target="../media/image16.png"/><Relationship Id="rId7" Type="http://schemas.openxmlformats.org/officeDocument/2006/relationships/image" Target="../media/image118.jpeg"/><Relationship Id="rId12" Type="http://schemas.openxmlformats.org/officeDocument/2006/relationships/image" Target="../media/image123.png"/><Relationship Id="rId17" Type="http://schemas.microsoft.com/office/2007/relationships/hdphoto" Target="../media/hdphoto20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11" Type="http://schemas.openxmlformats.org/officeDocument/2006/relationships/image" Target="../media/image122.jpeg"/><Relationship Id="rId5" Type="http://schemas.openxmlformats.org/officeDocument/2006/relationships/image" Target="../media/image11.png"/><Relationship Id="rId15" Type="http://schemas.microsoft.com/office/2007/relationships/hdphoto" Target="../media/hdphoto19.wdp"/><Relationship Id="rId10" Type="http://schemas.openxmlformats.org/officeDocument/2006/relationships/image" Target="../media/image121.jpeg"/><Relationship Id="rId4" Type="http://schemas.openxmlformats.org/officeDocument/2006/relationships/image" Target="../media/image10.png"/><Relationship Id="rId9" Type="http://schemas.openxmlformats.org/officeDocument/2006/relationships/image" Target="../media/image120.jpeg"/><Relationship Id="rId14" Type="http://schemas.openxmlformats.org/officeDocument/2006/relationships/image" Target="../media/image1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gif"/><Relationship Id="rId3" Type="http://schemas.openxmlformats.org/officeDocument/2006/relationships/image" Target="../media/image16.png"/><Relationship Id="rId7" Type="http://schemas.openxmlformats.org/officeDocument/2006/relationships/image" Target="../media/image126.jpeg"/><Relationship Id="rId12" Type="http://schemas.openxmlformats.org/officeDocument/2006/relationships/image" Target="../media/image13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130.gif"/><Relationship Id="rId5" Type="http://schemas.openxmlformats.org/officeDocument/2006/relationships/image" Target="../media/image11.png"/><Relationship Id="rId10" Type="http://schemas.openxmlformats.org/officeDocument/2006/relationships/image" Target="../media/image129.gif"/><Relationship Id="rId4" Type="http://schemas.openxmlformats.org/officeDocument/2006/relationships/image" Target="../media/image10.png"/><Relationship Id="rId9" Type="http://schemas.openxmlformats.org/officeDocument/2006/relationships/image" Target="../media/image12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gif"/><Relationship Id="rId13" Type="http://schemas.openxmlformats.org/officeDocument/2006/relationships/image" Target="../media/image139.png"/><Relationship Id="rId3" Type="http://schemas.openxmlformats.org/officeDocument/2006/relationships/image" Target="../media/image16.png"/><Relationship Id="rId7" Type="http://schemas.openxmlformats.org/officeDocument/2006/relationships/image" Target="../media/image135.gif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gif"/><Relationship Id="rId11" Type="http://schemas.openxmlformats.org/officeDocument/2006/relationships/image" Target="../media/image10.png"/><Relationship Id="rId5" Type="http://schemas.openxmlformats.org/officeDocument/2006/relationships/image" Target="../media/image133.png"/><Relationship Id="rId10" Type="http://schemas.openxmlformats.org/officeDocument/2006/relationships/image" Target="../media/image138.jpeg"/><Relationship Id="rId4" Type="http://schemas.openxmlformats.org/officeDocument/2006/relationships/image" Target="../media/image132.gif"/><Relationship Id="rId9" Type="http://schemas.openxmlformats.org/officeDocument/2006/relationships/image" Target="../media/image137.gif"/><Relationship Id="rId14" Type="http://schemas.microsoft.com/office/2007/relationships/hdphoto" Target="../media/hdphoto2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10.png"/><Relationship Id="rId18" Type="http://schemas.openxmlformats.org/officeDocument/2006/relationships/image" Target="../media/image143.jpeg"/><Relationship Id="rId26" Type="http://schemas.openxmlformats.org/officeDocument/2006/relationships/image" Target="../media/image23.png"/><Relationship Id="rId3" Type="http://schemas.openxmlformats.org/officeDocument/2006/relationships/audio" Target="../media/audio18.wav"/><Relationship Id="rId21" Type="http://schemas.openxmlformats.org/officeDocument/2006/relationships/image" Target="../media/image146.jpeg"/><Relationship Id="rId7" Type="http://schemas.openxmlformats.org/officeDocument/2006/relationships/audio" Target="../media/audio20.wav"/><Relationship Id="rId12" Type="http://schemas.openxmlformats.org/officeDocument/2006/relationships/image" Target="../media/image16.png"/><Relationship Id="rId17" Type="http://schemas.openxmlformats.org/officeDocument/2006/relationships/image" Target="../media/image142.jpeg"/><Relationship Id="rId25" Type="http://schemas.openxmlformats.org/officeDocument/2006/relationships/image" Target="../media/image150.png"/><Relationship Id="rId2" Type="http://schemas.openxmlformats.org/officeDocument/2006/relationships/audio" Target="../media/audio17.wav"/><Relationship Id="rId16" Type="http://schemas.openxmlformats.org/officeDocument/2006/relationships/image" Target="../media/image141.jpeg"/><Relationship Id="rId20" Type="http://schemas.openxmlformats.org/officeDocument/2006/relationships/image" Target="../media/image145.jpeg"/><Relationship Id="rId29" Type="http://schemas.openxmlformats.org/officeDocument/2006/relationships/image" Target="../media/image153.png"/><Relationship Id="rId1" Type="http://schemas.openxmlformats.org/officeDocument/2006/relationships/audio" Target="file:///C:\Users\&#1042;&#1080;&#1083;&#1080;\Desktop\2240944697.wav-%20maimuna.wav" TargetMode="External"/><Relationship Id="rId6" Type="http://schemas.openxmlformats.org/officeDocument/2006/relationships/audio" Target="file:///C:\Users\&#1042;&#1080;&#1083;&#1080;\Desktop\1639443009.wav-zebra.wav" TargetMode="External"/><Relationship Id="rId11" Type="http://schemas.openxmlformats.org/officeDocument/2006/relationships/notesSlide" Target="../notesSlides/notesSlide15.xml"/><Relationship Id="rId24" Type="http://schemas.openxmlformats.org/officeDocument/2006/relationships/image" Target="../media/image149.png"/><Relationship Id="rId5" Type="http://schemas.openxmlformats.org/officeDocument/2006/relationships/audio" Target="file:///C:\Users\&#1042;&#1080;&#1083;&#1080;\Desktop\3613523534.wav-%20slon.wav" TargetMode="External"/><Relationship Id="rId15" Type="http://schemas.openxmlformats.org/officeDocument/2006/relationships/image" Target="../media/image140.png"/><Relationship Id="rId23" Type="http://schemas.openxmlformats.org/officeDocument/2006/relationships/image" Target="../media/image148.png"/><Relationship Id="rId28" Type="http://schemas.openxmlformats.org/officeDocument/2006/relationships/image" Target="../media/image152.pn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144.jpeg"/><Relationship Id="rId31" Type="http://schemas.openxmlformats.org/officeDocument/2006/relationships/image" Target="../media/image155.png"/><Relationship Id="rId4" Type="http://schemas.openxmlformats.org/officeDocument/2006/relationships/audio" Target="../media/audio19.wav"/><Relationship Id="rId9" Type="http://schemas.openxmlformats.org/officeDocument/2006/relationships/audio" Target="../media/audio22.wav"/><Relationship Id="rId14" Type="http://schemas.openxmlformats.org/officeDocument/2006/relationships/image" Target="../media/image11.png"/><Relationship Id="rId22" Type="http://schemas.openxmlformats.org/officeDocument/2006/relationships/image" Target="../media/image147.jpeg"/><Relationship Id="rId27" Type="http://schemas.openxmlformats.org/officeDocument/2006/relationships/image" Target="../media/image151.png"/><Relationship Id="rId30" Type="http://schemas.openxmlformats.org/officeDocument/2006/relationships/image" Target="../media/image1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gif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21.gif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6" Type="http://schemas.openxmlformats.org/officeDocument/2006/relationships/image" Target="../media/image16.png"/><Relationship Id="rId11" Type="http://schemas.openxmlformats.org/officeDocument/2006/relationships/image" Target="../media/image20.gif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6.png"/><Relationship Id="rId7" Type="http://schemas.openxmlformats.org/officeDocument/2006/relationships/image" Target="../media/image157.gif"/><Relationship Id="rId12" Type="http://schemas.openxmlformats.org/officeDocument/2006/relationships/image" Target="../media/image1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png"/><Relationship Id="rId11" Type="http://schemas.openxmlformats.org/officeDocument/2006/relationships/image" Target="../media/image160.jpeg"/><Relationship Id="rId5" Type="http://schemas.openxmlformats.org/officeDocument/2006/relationships/image" Target="../media/image11.png"/><Relationship Id="rId10" Type="http://schemas.openxmlformats.org/officeDocument/2006/relationships/image" Target="../media/image159.jpeg"/><Relationship Id="rId4" Type="http://schemas.openxmlformats.org/officeDocument/2006/relationships/image" Target="../media/image10.png"/><Relationship Id="rId9" Type="http://schemas.microsoft.com/office/2007/relationships/hdphoto" Target="../media/hdphoto2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6.gif"/><Relationship Id="rId3" Type="http://schemas.openxmlformats.org/officeDocument/2006/relationships/image" Target="../media/image16.png"/><Relationship Id="rId7" Type="http://schemas.openxmlformats.org/officeDocument/2006/relationships/image" Target="../media/image162.png"/><Relationship Id="rId12" Type="http://schemas.microsoft.com/office/2007/relationships/hdphoto" Target="../media/hdphoto22.wdp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6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5.png"/><Relationship Id="rId5" Type="http://schemas.openxmlformats.org/officeDocument/2006/relationships/image" Target="../media/image10.png"/><Relationship Id="rId15" Type="http://schemas.openxmlformats.org/officeDocument/2006/relationships/image" Target="../media/image168.gif"/><Relationship Id="rId10" Type="http://schemas.openxmlformats.org/officeDocument/2006/relationships/image" Target="../media/image157.gif"/><Relationship Id="rId4" Type="http://schemas.microsoft.com/office/2007/relationships/hdphoto" Target="../media/hdphoto1.wdp"/><Relationship Id="rId9" Type="http://schemas.openxmlformats.org/officeDocument/2006/relationships/image" Target="../media/image164.gif"/><Relationship Id="rId14" Type="http://schemas.openxmlformats.org/officeDocument/2006/relationships/image" Target="../media/image167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openxmlformats.org/officeDocument/2006/relationships/image" Target="../media/image169.gif"/><Relationship Id="rId12" Type="http://schemas.openxmlformats.org/officeDocument/2006/relationships/image" Target="../media/image17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gif"/><Relationship Id="rId11" Type="http://schemas.openxmlformats.org/officeDocument/2006/relationships/image" Target="../media/image173.png"/><Relationship Id="rId5" Type="http://schemas.openxmlformats.org/officeDocument/2006/relationships/image" Target="../media/image171.png"/><Relationship Id="rId10" Type="http://schemas.openxmlformats.org/officeDocument/2006/relationships/image" Target="../media/image128.gif"/><Relationship Id="rId4" Type="http://schemas.openxmlformats.org/officeDocument/2006/relationships/image" Target="../media/image170.png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24.wdp"/><Relationship Id="rId3" Type="http://schemas.openxmlformats.org/officeDocument/2006/relationships/image" Target="../media/image175.png"/><Relationship Id="rId7" Type="http://schemas.openxmlformats.org/officeDocument/2006/relationships/image" Target="../media/image10.png"/><Relationship Id="rId12" Type="http://schemas.openxmlformats.org/officeDocument/2006/relationships/image" Target="../media/image1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gif"/><Relationship Id="rId11" Type="http://schemas.openxmlformats.org/officeDocument/2006/relationships/image" Target="../media/image179.gif"/><Relationship Id="rId5" Type="http://schemas.openxmlformats.org/officeDocument/2006/relationships/image" Target="../media/image176.png"/><Relationship Id="rId10" Type="http://schemas.openxmlformats.org/officeDocument/2006/relationships/image" Target="../media/image178.gif"/><Relationship Id="rId4" Type="http://schemas.openxmlformats.org/officeDocument/2006/relationships/image" Target="../media/image170.png"/><Relationship Id="rId9" Type="http://schemas.openxmlformats.org/officeDocument/2006/relationships/image" Target="../media/image177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25.wdp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12" Type="http://schemas.openxmlformats.org/officeDocument/2006/relationships/image" Target="../media/image1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gif"/><Relationship Id="rId11" Type="http://schemas.openxmlformats.org/officeDocument/2006/relationships/image" Target="../media/image137.gif"/><Relationship Id="rId5" Type="http://schemas.openxmlformats.org/officeDocument/2006/relationships/image" Target="../media/image171.png"/><Relationship Id="rId10" Type="http://schemas.openxmlformats.org/officeDocument/2006/relationships/image" Target="../media/image181.jpeg"/><Relationship Id="rId4" Type="http://schemas.openxmlformats.org/officeDocument/2006/relationships/image" Target="../media/image170.png"/><Relationship Id="rId9" Type="http://schemas.openxmlformats.org/officeDocument/2006/relationships/image" Target="../media/image40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26.wdp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12" Type="http://schemas.openxmlformats.org/officeDocument/2006/relationships/image" Target="../media/image1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gif"/><Relationship Id="rId11" Type="http://schemas.openxmlformats.org/officeDocument/2006/relationships/image" Target="../media/image185.gif"/><Relationship Id="rId5" Type="http://schemas.openxmlformats.org/officeDocument/2006/relationships/image" Target="../media/image171.png"/><Relationship Id="rId10" Type="http://schemas.openxmlformats.org/officeDocument/2006/relationships/image" Target="../media/image184.gif"/><Relationship Id="rId4" Type="http://schemas.openxmlformats.org/officeDocument/2006/relationships/image" Target="../media/image170.png"/><Relationship Id="rId9" Type="http://schemas.openxmlformats.org/officeDocument/2006/relationships/image" Target="../media/image183.gif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13" Type="http://schemas.openxmlformats.org/officeDocument/2006/relationships/image" Target="../media/image190.png"/><Relationship Id="rId3" Type="http://schemas.openxmlformats.org/officeDocument/2006/relationships/image" Target="../media/image16.png"/><Relationship Id="rId7" Type="http://schemas.openxmlformats.org/officeDocument/2006/relationships/image" Target="../media/image187.png"/><Relationship Id="rId12" Type="http://schemas.microsoft.com/office/2007/relationships/hdphoto" Target="../media/hdphoto29.wdp"/><Relationship Id="rId2" Type="http://schemas.openxmlformats.org/officeDocument/2006/relationships/notesSlide" Target="../notesSlides/notesSlide22.xml"/><Relationship Id="rId16" Type="http://schemas.microsoft.com/office/2007/relationships/hdphoto" Target="../media/hdphoto31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89.png"/><Relationship Id="rId5" Type="http://schemas.openxmlformats.org/officeDocument/2006/relationships/image" Target="../media/image10.png"/><Relationship Id="rId15" Type="http://schemas.openxmlformats.org/officeDocument/2006/relationships/image" Target="../media/image191.png"/><Relationship Id="rId10" Type="http://schemas.microsoft.com/office/2007/relationships/hdphoto" Target="../media/hdphoto28.wdp"/><Relationship Id="rId4" Type="http://schemas.microsoft.com/office/2007/relationships/hdphoto" Target="../media/hdphoto1.wdp"/><Relationship Id="rId9" Type="http://schemas.openxmlformats.org/officeDocument/2006/relationships/image" Target="../media/image188.png"/><Relationship Id="rId14" Type="http://schemas.microsoft.com/office/2007/relationships/hdphoto" Target="../media/hdphoto30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gif"/><Relationship Id="rId13" Type="http://schemas.openxmlformats.org/officeDocument/2006/relationships/image" Target="../media/image193.png"/><Relationship Id="rId18" Type="http://schemas.openxmlformats.org/officeDocument/2006/relationships/image" Target="../media/image195.png"/><Relationship Id="rId3" Type="http://schemas.openxmlformats.org/officeDocument/2006/relationships/image" Target="../media/image16.png"/><Relationship Id="rId21" Type="http://schemas.microsoft.com/office/2007/relationships/hdphoto" Target="../media/hdphoto33.wdp"/><Relationship Id="rId7" Type="http://schemas.openxmlformats.org/officeDocument/2006/relationships/image" Target="../media/image192.gif"/><Relationship Id="rId12" Type="http://schemas.openxmlformats.org/officeDocument/2006/relationships/image" Target="../media/image5.gif"/><Relationship Id="rId17" Type="http://schemas.openxmlformats.org/officeDocument/2006/relationships/image" Target="../media/image70.gif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94.gif"/><Relationship Id="rId20" Type="http://schemas.openxmlformats.org/officeDocument/2006/relationships/image" Target="../media/image1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12.gif"/><Relationship Id="rId5" Type="http://schemas.openxmlformats.org/officeDocument/2006/relationships/image" Target="../media/image10.png"/><Relationship Id="rId15" Type="http://schemas.openxmlformats.org/officeDocument/2006/relationships/image" Target="../media/image179.gif"/><Relationship Id="rId10" Type="http://schemas.openxmlformats.org/officeDocument/2006/relationships/slide" Target="slide7.xml"/><Relationship Id="rId19" Type="http://schemas.microsoft.com/office/2007/relationships/hdphoto" Target="../media/hdphoto32.wdp"/><Relationship Id="rId4" Type="http://schemas.microsoft.com/office/2007/relationships/hdphoto" Target="../media/hdphoto1.wdp"/><Relationship Id="rId9" Type="http://schemas.openxmlformats.org/officeDocument/2006/relationships/image" Target="../media/image167.gif"/><Relationship Id="rId14" Type="http://schemas.openxmlformats.org/officeDocument/2006/relationships/image" Target="../media/image183.gif"/><Relationship Id="rId22" Type="http://schemas.openxmlformats.org/officeDocument/2006/relationships/image" Target="../media/image197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0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1.gif"/><Relationship Id="rId12" Type="http://schemas.openxmlformats.org/officeDocument/2006/relationships/image" Target="../media/image205.gif"/><Relationship Id="rId2" Type="http://schemas.openxmlformats.org/officeDocument/2006/relationships/audio" Target="../media/audio23.wav"/><Relationship Id="rId16" Type="http://schemas.openxmlformats.org/officeDocument/2006/relationships/image" Target="../media/image209.png"/><Relationship Id="rId1" Type="http://schemas.openxmlformats.org/officeDocument/2006/relationships/audio" Target="../media/audio1.wav"/><Relationship Id="rId6" Type="http://schemas.openxmlformats.org/officeDocument/2006/relationships/image" Target="../media/image200.gif"/><Relationship Id="rId11" Type="http://schemas.openxmlformats.org/officeDocument/2006/relationships/image" Target="../media/image204.gif"/><Relationship Id="rId5" Type="http://schemas.openxmlformats.org/officeDocument/2006/relationships/image" Target="../media/image199.gif"/><Relationship Id="rId15" Type="http://schemas.openxmlformats.org/officeDocument/2006/relationships/image" Target="../media/image208.png"/><Relationship Id="rId10" Type="http://schemas.openxmlformats.org/officeDocument/2006/relationships/image" Target="../media/image203.gif"/><Relationship Id="rId4" Type="http://schemas.openxmlformats.org/officeDocument/2006/relationships/image" Target="../media/image198.jpeg"/><Relationship Id="rId9" Type="http://schemas.openxmlformats.org/officeDocument/2006/relationships/image" Target="../media/image202.gif"/><Relationship Id="rId14" Type="http://schemas.openxmlformats.org/officeDocument/2006/relationships/image" Target="../media/image20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jpe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9.gif"/><Relationship Id="rId4" Type="http://schemas.microsoft.com/office/2007/relationships/hdphoto" Target="../media/hdphoto1.wdp"/><Relationship Id="rId9" Type="http://schemas.openxmlformats.org/officeDocument/2006/relationships/image" Target="../media/image2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26.jpeg"/><Relationship Id="rId7" Type="http://schemas.openxmlformats.org/officeDocument/2006/relationships/image" Target="../media/image30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6" Type="http://schemas.openxmlformats.org/officeDocument/2006/relationships/image" Target="../media/image32.gif"/><Relationship Id="rId5" Type="http://schemas.openxmlformats.org/officeDocument/2006/relationships/image" Target="../media/image31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36.png"/><Relationship Id="rId5" Type="http://schemas.openxmlformats.org/officeDocument/2006/relationships/image" Target="../media/image21.gif"/><Relationship Id="rId4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0.png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11" Type="http://schemas.openxmlformats.org/officeDocument/2006/relationships/image" Target="../media/image40.gif"/><Relationship Id="rId5" Type="http://schemas.openxmlformats.org/officeDocument/2006/relationships/image" Target="../media/image37.jpeg"/><Relationship Id="rId10" Type="http://schemas.openxmlformats.org/officeDocument/2006/relationships/image" Target="../media/image39.gif"/><Relationship Id="rId4" Type="http://schemas.openxmlformats.org/officeDocument/2006/relationships/image" Target="../media/image11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microsoft.com/office/2007/relationships/hdphoto" Target="../media/hdphoto1.wdp"/><Relationship Id="rId18" Type="http://schemas.openxmlformats.org/officeDocument/2006/relationships/image" Target="../media/image44.gif"/><Relationship Id="rId39" Type="http://schemas.openxmlformats.org/officeDocument/2006/relationships/image" Target="../media/image53.png"/><Relationship Id="rId3" Type="http://schemas.openxmlformats.org/officeDocument/2006/relationships/audio" Target="file:///C:\Users\&#1042;&#1080;&#1083;&#1080;\Desktop\1012477908.wav-slavei.wav" TargetMode="External"/><Relationship Id="rId34" Type="http://schemas.openxmlformats.org/officeDocument/2006/relationships/image" Target="../media/image49.png"/><Relationship Id="rId42" Type="http://schemas.openxmlformats.org/officeDocument/2006/relationships/image" Target="../media/image56.png"/><Relationship Id="rId47" Type="http://schemas.openxmlformats.org/officeDocument/2006/relationships/image" Target="../media/image61.png"/><Relationship Id="rId7" Type="http://schemas.openxmlformats.org/officeDocument/2006/relationships/audio" Target="../media/audio8.wav"/><Relationship Id="rId12" Type="http://schemas.openxmlformats.org/officeDocument/2006/relationships/image" Target="../media/image16.png"/><Relationship Id="rId17" Type="http://schemas.openxmlformats.org/officeDocument/2006/relationships/image" Target="../media/image42.gif"/><Relationship Id="rId33" Type="http://schemas.microsoft.com/office/2007/relationships/hdphoto" Target="../media/hdphoto12.wdp"/><Relationship Id="rId38" Type="http://schemas.openxmlformats.org/officeDocument/2006/relationships/image" Target="../media/image52.gif"/><Relationship Id="rId46" Type="http://schemas.openxmlformats.org/officeDocument/2006/relationships/image" Target="../media/image60.png"/><Relationship Id="rId2" Type="http://schemas.openxmlformats.org/officeDocument/2006/relationships/audio" Target="file:///C:\Users\&#1042;&#1080;&#1083;&#1080;\Downloads\aligator_201.mp3" TargetMode="External"/><Relationship Id="rId16" Type="http://schemas.openxmlformats.org/officeDocument/2006/relationships/image" Target="../media/image11.png"/><Relationship Id="rId29" Type="http://schemas.openxmlformats.org/officeDocument/2006/relationships/image" Target="../media/image46.gif"/><Relationship Id="rId41" Type="http://schemas.openxmlformats.org/officeDocument/2006/relationships/image" Target="../media/image55.png"/><Relationship Id="rId1" Type="http://schemas.openxmlformats.org/officeDocument/2006/relationships/audio" Target="../media/audio5.wav"/><Relationship Id="rId6" Type="http://schemas.openxmlformats.org/officeDocument/2006/relationships/audio" Target="../media/audio7.wav"/><Relationship Id="rId11" Type="http://schemas.openxmlformats.org/officeDocument/2006/relationships/notesSlide" Target="../notesSlides/notesSlide5.xml"/><Relationship Id="rId32" Type="http://schemas.openxmlformats.org/officeDocument/2006/relationships/image" Target="../media/image48.png"/><Relationship Id="rId37" Type="http://schemas.openxmlformats.org/officeDocument/2006/relationships/image" Target="../media/image51.png"/><Relationship Id="rId40" Type="http://schemas.openxmlformats.org/officeDocument/2006/relationships/image" Target="../media/image54.gif"/><Relationship Id="rId45" Type="http://schemas.openxmlformats.org/officeDocument/2006/relationships/image" Target="../media/image59.png"/><Relationship Id="rId5" Type="http://schemas.openxmlformats.org/officeDocument/2006/relationships/audio" Target="file:///C:\Users\&#1042;&#1080;&#1083;&#1080;\Desktop\3353816145.wav-%20lisica.wav" TargetMode="External"/><Relationship Id="rId15" Type="http://schemas.openxmlformats.org/officeDocument/2006/relationships/image" Target="../media/image10.png"/><Relationship Id="rId28" Type="http://schemas.microsoft.com/office/2007/relationships/hdphoto" Target="../media/hdphoto10.wdp"/><Relationship Id="rId36" Type="http://schemas.microsoft.com/office/2007/relationships/hdphoto" Target="../media/hdphoto13.wdp"/><Relationship Id="rId49" Type="http://schemas.openxmlformats.org/officeDocument/2006/relationships/image" Target="../media/image63.pn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45.png"/><Relationship Id="rId31" Type="http://schemas.microsoft.com/office/2007/relationships/hdphoto" Target="../media/hdphoto11.wdp"/><Relationship Id="rId44" Type="http://schemas.openxmlformats.org/officeDocument/2006/relationships/image" Target="../media/image58.png"/><Relationship Id="rId4" Type="http://schemas.openxmlformats.org/officeDocument/2006/relationships/audio" Target="../media/audio6.wav"/><Relationship Id="rId9" Type="http://schemas.openxmlformats.org/officeDocument/2006/relationships/audio" Target="../media/audio10.wav"/><Relationship Id="rId14" Type="http://schemas.openxmlformats.org/officeDocument/2006/relationships/image" Target="../media/image43.png"/><Relationship Id="rId30" Type="http://schemas.openxmlformats.org/officeDocument/2006/relationships/image" Target="../media/image47.png"/><Relationship Id="rId35" Type="http://schemas.openxmlformats.org/officeDocument/2006/relationships/image" Target="../media/image50.png"/><Relationship Id="rId43" Type="http://schemas.openxmlformats.org/officeDocument/2006/relationships/image" Target="../media/image57.png"/><Relationship Id="rId48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ОС\гифчета и картинки\сезони, слънца, природни сезонни картини, планета\46л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6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E:\ОС\гифчета и картинки\животни 1\7-73d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1" y="5106621"/>
            <a:ext cx="1224136" cy="17163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ОС\гифчета и картинки\животни 1\9-78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64704"/>
            <a:ext cx="1312837" cy="13085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ОС\гифчета и картинки\животни 1\8_82d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57" y="5964811"/>
            <a:ext cx="705949" cy="10079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ОС\гифчета и картинки\животни 1\16_174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524" y="5967920"/>
            <a:ext cx="1571417" cy="10048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ОС\гифчета и картинки\животни 1\25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235" y="4142116"/>
            <a:ext cx="1428750" cy="106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:\ОС\гифчета и картинки\животни 1\32п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911" y="5329048"/>
            <a:ext cx="1545089" cy="10955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:\ОС\гифчета и картинки\животни 1\003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6121">
            <a:off x="8115800" y="3526249"/>
            <a:ext cx="506887" cy="4807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E:\ОС\гифчета и картинки\животни\2-19sarna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984">
            <a:off x="3529963" y="3713950"/>
            <a:ext cx="1724025" cy="1152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9137"/>
            <a:ext cx="714376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bg-BG" sz="6000" b="1" dirty="0" smtClean="0">
                <a:ln w="1905">
                  <a:solidFill>
                    <a:srgbClr val="0070C0"/>
                  </a:solidFill>
                </a:ln>
                <a:solidFill>
                  <a:srgbClr val="FFC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DoloresCyr" pitchFamily="34" charset="0"/>
                <a:cs typeface="Times New Roman" pitchFamily="18" charset="0"/>
              </a:rPr>
              <a:t>КЪДЕ ЖИВЕЯТ ЖИВОТНИТЕ</a:t>
            </a: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424612"/>
            <a:ext cx="322811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9332" y="6424612"/>
            <a:ext cx="32466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 descr="E:\ОС\гифчета и картинки\животни 1\5-46mravka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590" y="6271961"/>
            <a:ext cx="653653" cy="6533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E:\ОС\гифчета и картинки\животни 1\46.gif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407" y="5429250"/>
            <a:ext cx="1076325" cy="142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Картина 25" descr="TN_11-12-07_02e.jpg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896" y="3304678"/>
            <a:ext cx="954569" cy="1087149"/>
          </a:xfrm>
          <a:prstGeom prst="roundRect">
            <a:avLst/>
          </a:prstGeom>
          <a:effectLst/>
        </p:spPr>
      </p:pic>
      <p:pic>
        <p:nvPicPr>
          <p:cNvPr id="21" name="Картина 20" descr="686116r9nt7lbk3w.gi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143372" y="4529115"/>
            <a:ext cx="3270906" cy="23288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956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9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 descr="C:\Documents and Settings\VESI\Desktop\рамки\oldram14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25" y="735980"/>
            <a:ext cx="9123875" cy="61220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424612"/>
            <a:ext cx="322811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9332" y="6424612"/>
            <a:ext cx="32466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1691680" y="4437112"/>
            <a:ext cx="597666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300" dirty="0">
                <a:solidFill>
                  <a:srgbClr val="002060"/>
                </a:solidFill>
              </a:rPr>
              <a:t>В гората, на полето, в реките и морето, във фермите, в зоопарковете и у дома </a:t>
            </a:r>
            <a:r>
              <a:rPr lang="bg-BG" sz="2300" dirty="0" smtClean="0">
                <a:solidFill>
                  <a:srgbClr val="002060"/>
                </a:solidFill>
              </a:rPr>
              <a:t>живеят </a:t>
            </a:r>
            <a:r>
              <a:rPr lang="bg-BG" sz="2300" dirty="0">
                <a:solidFill>
                  <a:srgbClr val="002060"/>
                </a:solidFill>
              </a:rPr>
              <a:t>различни животни. </a:t>
            </a:r>
            <a:endParaRPr lang="bg-BG" sz="2300" dirty="0" smtClean="0">
              <a:solidFill>
                <a:srgbClr val="002060"/>
              </a:solidFill>
            </a:endParaRPr>
          </a:p>
          <a:p>
            <a:r>
              <a:rPr lang="bg-BG" sz="2300" dirty="0" smtClean="0">
                <a:solidFill>
                  <a:srgbClr val="002060"/>
                </a:solidFill>
              </a:rPr>
              <a:t>Те </a:t>
            </a:r>
            <a:r>
              <a:rPr lang="bg-BG" sz="2300" dirty="0">
                <a:solidFill>
                  <a:srgbClr val="002060"/>
                </a:solidFill>
              </a:rPr>
              <a:t>са част от </a:t>
            </a:r>
            <a:r>
              <a:rPr lang="bg-BG" sz="2300" dirty="0" smtClean="0">
                <a:solidFill>
                  <a:srgbClr val="002060"/>
                </a:solidFill>
              </a:rPr>
              <a:t>живата </a:t>
            </a:r>
            <a:r>
              <a:rPr lang="bg-BG" sz="2300" dirty="0">
                <a:solidFill>
                  <a:srgbClr val="002060"/>
                </a:solidFill>
              </a:rPr>
              <a:t>природа. </a:t>
            </a:r>
            <a:endParaRPr lang="bg-BG" sz="2300" dirty="0" smtClean="0">
              <a:solidFill>
                <a:srgbClr val="002060"/>
              </a:solidFill>
            </a:endParaRPr>
          </a:p>
          <a:p>
            <a:r>
              <a:rPr lang="bg-BG" sz="2300" dirty="0" smtClean="0">
                <a:solidFill>
                  <a:srgbClr val="002060"/>
                </a:solidFill>
              </a:rPr>
              <a:t>Животинският </a:t>
            </a:r>
            <a:r>
              <a:rPr lang="bg-BG" sz="2300" dirty="0">
                <a:solidFill>
                  <a:srgbClr val="002060"/>
                </a:solidFill>
              </a:rPr>
              <a:t>свят е </a:t>
            </a:r>
            <a:r>
              <a:rPr lang="bg-BG" sz="2300" dirty="0" smtClean="0">
                <a:solidFill>
                  <a:srgbClr val="002060"/>
                </a:solidFill>
              </a:rPr>
              <a:t>много разнообразен</a:t>
            </a:r>
            <a:r>
              <a:rPr lang="bg-BG" sz="23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84399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9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 descr="E:\ОС\гифчета и картинки\различни гифчета\cc3d4e03da2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" y="0"/>
            <a:ext cx="5291382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 rot="21418171">
            <a:off x="371523" y="1685015"/>
            <a:ext cx="48873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dirty="0" smtClean="0">
                <a:solidFill>
                  <a:schemeClr val="bg1">
                    <a:lumMod val="95000"/>
                  </a:schemeClr>
                </a:solidFill>
              </a:rPr>
              <a:t>Какво знаете за тези животни?</a:t>
            </a:r>
          </a:p>
          <a:p>
            <a:r>
              <a:rPr lang="bg-BG" sz="2800" dirty="0" smtClean="0">
                <a:solidFill>
                  <a:schemeClr val="bg1">
                    <a:lumMod val="95000"/>
                  </a:schemeClr>
                </a:solidFill>
              </a:rPr>
              <a:t>Къде живеят?</a:t>
            </a:r>
          </a:p>
          <a:p>
            <a:r>
              <a:rPr lang="bg-BG" sz="2800" dirty="0" smtClean="0">
                <a:solidFill>
                  <a:schemeClr val="bg1">
                    <a:lumMod val="95000"/>
                  </a:schemeClr>
                </a:solidFill>
              </a:rPr>
              <a:t>Кой се грижи за тях?</a:t>
            </a:r>
            <a:endParaRPr lang="bg-BG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099" name="Picture 3" descr="E:\ОС\гифчета и картинки\животни\Нова папка (3)\these_funny_animals_658_640_3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222" y="1701053"/>
            <a:ext cx="4741555" cy="387474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ОС\гифчета и картинки\животни\35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2" y="2071678"/>
            <a:ext cx="4902845" cy="346786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ОС\гифчета и картинки\животни\88е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08" y="2000240"/>
            <a:ext cx="4772025" cy="358140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E:\ОС\гифчета и картинки\животни\157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2000240"/>
            <a:ext cx="4914900" cy="356235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:\ОС\гифчета и картинки\животни\167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22" y="1500174"/>
            <a:ext cx="4352925" cy="426720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:\ОС\гифчета и картинки\животни\ежко.gif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46" y="1571612"/>
            <a:ext cx="4505325" cy="4048125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E:\ОС\гифчета и картинки\животни 1\4-38.gif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1928802"/>
            <a:ext cx="4731093" cy="354832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424612"/>
            <a:ext cx="322811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9332" y="6424612"/>
            <a:ext cx="32466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2410878750.wav-valk.wav">
            <a:hlinkClick r:id="" action="ppaction://media"/>
          </p:cNvPr>
          <p:cNvPicPr>
            <a:picLocks noRot="1" noChangeAspect="1"/>
          </p:cNvPicPr>
          <p:nvPr>
            <a:wavAudioFile r:embed="rId1" name="2410878750.wav-valk.wav"/>
          </p:nvPr>
        </p:nvPicPr>
        <p:blipFill>
          <a:blip r:embed="rId19" cstate="print"/>
          <a:stretch>
            <a:fillRect/>
          </a:stretch>
        </p:blipFill>
        <p:spPr>
          <a:xfrm>
            <a:off x="428596" y="6215082"/>
            <a:ext cx="304800" cy="304800"/>
          </a:xfrm>
          <a:prstGeom prst="rect">
            <a:avLst/>
          </a:prstGeom>
        </p:spPr>
      </p:pic>
      <p:pic>
        <p:nvPicPr>
          <p:cNvPr id="19" name="623540817.wav-elen.wav">
            <a:hlinkClick r:id="" action="ppaction://media"/>
          </p:cNvPr>
          <p:cNvPicPr>
            <a:picLocks noRot="1" noChangeAspect="1"/>
          </p:cNvPicPr>
          <p:nvPr>
            <a:wavAudioFile r:embed="rId2" name="623540817.wav-elen.wav"/>
          </p:nvPr>
        </p:nvPicPr>
        <p:blipFill>
          <a:blip r:embed="rId19" cstate="print"/>
          <a:stretch>
            <a:fillRect/>
          </a:stretch>
        </p:blipFill>
        <p:spPr>
          <a:xfrm>
            <a:off x="-1071602" y="6072206"/>
            <a:ext cx="304800" cy="304800"/>
          </a:xfrm>
          <a:prstGeom prst="rect">
            <a:avLst/>
          </a:prstGeom>
        </p:spPr>
      </p:pic>
      <p:pic>
        <p:nvPicPr>
          <p:cNvPr id="23" name="лисица-8">
            <a:hlinkClick r:id="" action="ppaction://media"/>
          </p:cNvPr>
          <p:cNvPicPr>
            <a:picLocks noRot="1" noChangeAspect="1"/>
          </p:cNvPicPr>
          <p:nvPr>
            <a:wavAudioFile r:embed="rId3" name="лисица-8"/>
          </p:nvPr>
        </p:nvPicPr>
        <p:blipFill>
          <a:blip r:embed="rId20" cstate="print"/>
          <a:stretch>
            <a:fillRect/>
          </a:stretch>
        </p:blipFill>
        <p:spPr>
          <a:xfrm>
            <a:off x="-1500230" y="5643578"/>
            <a:ext cx="304800" cy="304800"/>
          </a:xfrm>
          <a:prstGeom prst="rect">
            <a:avLst/>
          </a:prstGeom>
        </p:spPr>
      </p:pic>
      <p:pic>
        <p:nvPicPr>
          <p:cNvPr id="24" name="катерица">
            <a:hlinkClick r:id="" action="ppaction://media"/>
          </p:cNvPr>
          <p:cNvPicPr>
            <a:picLocks noRot="1" noChangeAspect="1"/>
          </p:cNvPicPr>
          <p:nvPr>
            <a:wavAudioFile r:embed="rId4" name="катерица"/>
          </p:nvPr>
        </p:nvPicPr>
        <p:blipFill>
          <a:blip r:embed="rId21" cstate="print"/>
          <a:stretch>
            <a:fillRect/>
          </a:stretch>
        </p:blipFill>
        <p:spPr>
          <a:xfrm>
            <a:off x="-2357486" y="4929198"/>
            <a:ext cx="304800" cy="304800"/>
          </a:xfrm>
          <a:prstGeom prst="rect">
            <a:avLst/>
          </a:prstGeom>
        </p:spPr>
      </p:pic>
      <p:pic>
        <p:nvPicPr>
          <p:cNvPr id="25" name="славей">
            <a:hlinkClick r:id="" action="ppaction://media"/>
          </p:cNvPr>
          <p:cNvPicPr>
            <a:picLocks noRot="1" noChangeAspect="1"/>
          </p:cNvPicPr>
          <p:nvPr>
            <a:wavAudioFile r:embed="rId5" name="славей"/>
          </p:nvPr>
        </p:nvPicPr>
        <p:blipFill>
          <a:blip r:embed="rId22" cstate="print"/>
          <a:stretch>
            <a:fillRect/>
          </a:stretch>
        </p:blipFill>
        <p:spPr>
          <a:xfrm>
            <a:off x="-1643106" y="400050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794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40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81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812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5000" fill="hold"/>
                                        <p:tgtEl>
                                          <p:spTgt spid="41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254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543"/>
                            </p:stCondLst>
                            <p:childTnLst>
                              <p:par>
                                <p:cTn id="7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41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179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791"/>
                            </p:stCondLst>
                            <p:childTnLst>
                              <p:par>
                                <p:cTn id="9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4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073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730"/>
                            </p:stCondLst>
                            <p:childTnLst>
                              <p:par>
                                <p:cTn id="1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2000" fill="hold"/>
                                        <p:tgtEl>
                                          <p:spTgt spid="41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2000" fill="hold"/>
                                        <p:tgtEl>
                                          <p:spTgt spid="41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1448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41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1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1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1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1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9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8" name="Picture 4" descr="E:\ОС\гифчета и картинки\животни\сърне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374">
            <a:off x="3921475" y="544269"/>
            <a:ext cx="3638723" cy="2519116"/>
          </a:xfrm>
          <a:prstGeom prst="roundRect">
            <a:avLst>
              <a:gd name="adj" fmla="val 47197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9" name="Picture 5" descr="E:\ОС\гифчета и картинки\животни 1\1-6ptici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3" y="3429000"/>
            <a:ext cx="2539502" cy="3407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2" name="Picture 8" descr="E:\ОС\гифчета и картинки\животни 1\13-116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1945" y="4612393"/>
            <a:ext cx="3119809" cy="21339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E:\ОС\гифчета и картинки\животни 1\34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016" y="4500761"/>
            <a:ext cx="3258536" cy="2357239"/>
          </a:xfrm>
          <a:prstGeom prst="roundRect">
            <a:avLst>
              <a:gd name="adj" fmla="val 2583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5" name="Picture 11" descr="E:\ОС\гифчета и картинки\животни 1\63л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64" y="620688"/>
            <a:ext cx="3238301" cy="2189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6" name="Picture 12" descr="E:\ОС\гифчета и картинки\животни 1\64л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034" y="1390907"/>
            <a:ext cx="2704632" cy="3221486"/>
          </a:xfrm>
          <a:prstGeom prst="roundRect">
            <a:avLst>
              <a:gd name="adj" fmla="val 4454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E:\ОС\гифчета и картинки\животни 1\155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881807"/>
            <a:ext cx="2707279" cy="1618953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1" name="Picture 7" descr="C:\Documents and Settings\VESI\Desktop\Нова папка (2)\3-28taralej.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515" b="100000" l="0" r="100000">
                        <a14:backgroundMark x1="64052" y1="14948" x2="90196" y2="20619"/>
                        <a14:backgroundMark x1="44444" y1="3608" x2="60131" y2="4124"/>
                        <a14:backgroundMark x1="57516" y1="25258" x2="73856" y2="17010"/>
                        <a14:backgroundMark x1="92810" y1="57732" x2="99346" y2="59794"/>
                        <a14:backgroundMark x1="91503" y1="49485" x2="99346" y2="46907"/>
                        <a14:backgroundMark x1="75163" y1="34021" x2="95425" y2="40722"/>
                        <a14:backgroundMark x1="64706" y1="29897" x2="68627" y2="37629"/>
                        <a14:backgroundMark x1="69281" y1="40722" x2="75163" y2="41237"/>
                        <a14:backgroundMark x1="77124" y1="41753" x2="80392" y2="44330"/>
                        <a14:backgroundMark x1="84967" y1="52577" x2="86928" y2="58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072"/>
            <a:ext cx="1547652" cy="19623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424612"/>
            <a:ext cx="322811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9332" y="6424612"/>
            <a:ext cx="32466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-35520" y="2881807"/>
            <a:ext cx="3586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 smtClean="0">
                <a:solidFill>
                  <a:srgbClr val="002060"/>
                </a:solidFill>
              </a:rPr>
              <a:t>Сами намират храната си.</a:t>
            </a:r>
            <a:endParaRPr lang="bg-BG" sz="2400" dirty="0">
              <a:solidFill>
                <a:srgbClr val="002060"/>
              </a:solidFill>
            </a:endParaRPr>
          </a:p>
        </p:txBody>
      </p:sp>
      <p:sp>
        <p:nvSpPr>
          <p:cNvPr id="14" name="Текстово поле 13"/>
          <p:cNvSpPr txBox="1"/>
          <p:nvPr/>
        </p:nvSpPr>
        <p:spPr>
          <a:xfrm>
            <a:off x="928662" y="0"/>
            <a:ext cx="8215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b="1" dirty="0" smtClean="0">
                <a:solidFill>
                  <a:srgbClr val="FF0000"/>
                </a:solidFill>
              </a:rPr>
              <a:t>Как набавят храната си тези животни?</a:t>
            </a:r>
            <a:endParaRPr lang="bg-BG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47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9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424612"/>
            <a:ext cx="322811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9332" y="6424612"/>
            <a:ext cx="32466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845" y="6036782"/>
            <a:ext cx="554037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E:\ОС\гифчета и картинки\животни\7-6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6672"/>
            <a:ext cx="3373449" cy="2455871"/>
          </a:xfrm>
          <a:prstGeom prst="roundRect">
            <a:avLst>
              <a:gd name="adj" fmla="val 1212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0" name="Picture 2" descr="E:\ОС\гифчета и картинки\животни 1\31л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58" y="727607"/>
            <a:ext cx="3736879" cy="2960112"/>
          </a:xfrm>
          <a:prstGeom prst="roundRect">
            <a:avLst>
              <a:gd name="adj" fmla="val 15949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1" name="Picture 3" descr="E:\ОС\гифчета и картинки\животни 1\62р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43" y="4163707"/>
            <a:ext cx="4190113" cy="2708920"/>
          </a:xfrm>
          <a:prstGeom prst="roundRect">
            <a:avLst>
              <a:gd name="adj" fmla="val 1877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2" name="Picture 4" descr="E:\ОС\гифчета и картинки\животни 1\8р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46612"/>
            <a:ext cx="4056534" cy="2911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Текстово поле 1"/>
          <p:cNvSpPr txBox="1"/>
          <p:nvPr/>
        </p:nvSpPr>
        <p:spPr>
          <a:xfrm>
            <a:off x="4119" y="3545078"/>
            <a:ext cx="4484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dirty="0" smtClean="0">
                <a:solidFill>
                  <a:srgbClr val="002060"/>
                </a:solidFill>
              </a:rPr>
              <a:t>Сами отглеждат малките си.</a:t>
            </a:r>
            <a:endParaRPr lang="bg-BG" sz="2800" dirty="0">
              <a:solidFill>
                <a:srgbClr val="002060"/>
              </a:solidFill>
            </a:endParaRPr>
          </a:p>
        </p:txBody>
      </p:sp>
      <p:pic>
        <p:nvPicPr>
          <p:cNvPr id="11" name="Picture 6" descr="http://svejo.net/attachments/stories-photos/0183/0449/size_large/napushena-lisitsa.jpg?135790108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6" y="1414071"/>
            <a:ext cx="2885619" cy="2131664"/>
          </a:xfrm>
          <a:prstGeom prst="roundRect">
            <a:avLst>
              <a:gd name="adj" fmla="val 38093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3" name="Picture 5" descr="E:\ОС\гифчета и картинки\животни\9-89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282" y="3429000"/>
            <a:ext cx="2514600" cy="1543050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Текстово поле 12"/>
          <p:cNvSpPr txBox="1"/>
          <p:nvPr/>
        </p:nvSpPr>
        <p:spPr>
          <a:xfrm>
            <a:off x="0" y="0"/>
            <a:ext cx="5643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000" dirty="0" smtClean="0">
                <a:solidFill>
                  <a:srgbClr val="FF0000"/>
                </a:solidFill>
              </a:rPr>
              <a:t>Кой отглежда малките?</a:t>
            </a:r>
            <a:endParaRPr lang="bg-BG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82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9253" l="0" r="100000">
                        <a14:foregroundMark x1="14431" y1="31270" x2="90172" y2="29989"/>
                        <a14:foregroundMark x1="10920" y1="1921" x2="99376" y2="10459"/>
                        <a14:foregroundMark x1="4290" y1="5229" x2="89392" y2="1494"/>
                        <a14:foregroundMark x1="780" y1="3949" x2="1404" y2="8645"/>
                        <a14:foregroundMark x1="39236" y1="98826" x2="99844" y2="99253"/>
                        <a14:foregroundMark x1="39236" y1="98399" x2="0" y2="97972"/>
                        <a14:foregroundMark x1="2418" y1="97332" x2="25897" y2="97332"/>
                        <a14:backgroundMark x1="4758" y1="86233" x2="6162" y2="86233"/>
                        <a14:backgroundMark x1="7956" y1="89221" x2="7488" y2="94023"/>
                        <a14:backgroundMark x1="11232" y1="79723" x2="13651" y2="82284"/>
                        <a14:backgroundMark x1="15055" y1="88367" x2="15211" y2="93597"/>
                        <a14:backgroundMark x1="19969" y1="82284" x2="19657" y2="85806"/>
                        <a14:backgroundMark x1="21607" y1="86233" x2="21139" y2="86873"/>
                        <a14:backgroundMark x1="22231" y1="86446" x2="22075" y2="86660"/>
                        <a14:backgroundMark x1="14275" y1="86446" x2="14275" y2="86446"/>
                        <a14:backgroundMark x1="23011" y1="95945" x2="23947" y2="96585"/>
                        <a14:backgroundMark x1="4602" y1="94877" x2="4134" y2="94877"/>
                        <a14:backgroundMark x1="18565" y1="96158" x2="19189" y2="96158"/>
                        <a14:backgroundMark x1="19657" y1="96158" x2="20281" y2="96158"/>
                        <a14:backgroundMark x1="9828" y1="96371" x2="12871" y2="96371"/>
                        <a14:backgroundMark x1="19501" y1="87940" x2="19969" y2="87086"/>
                      </a14:backgroundRemoval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9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 descr="C:\Documents and Settings\VESI\Desktop\рамки\46d438f4710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ОС\гифчета и картинки\различни гифчета\cc3d4e03da2a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212" y="0"/>
            <a:ext cx="5017576" cy="29673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424612"/>
            <a:ext cx="322811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9332" y="6424612"/>
            <a:ext cx="32466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 rot="21398929">
            <a:off x="3324539" y="1220333"/>
            <a:ext cx="302999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5400" i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lak" pitchFamily="66" charset="0"/>
              </a:rPr>
              <a:t>Диви</a:t>
            </a:r>
            <a:r>
              <a:rPr lang="bg-BG" sz="5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lak" pitchFamily="66" charset="0"/>
              </a:rPr>
              <a:t> </a:t>
            </a:r>
          </a:p>
          <a:p>
            <a:r>
              <a:rPr lang="bg-BG" sz="5400" i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lak" pitchFamily="66" charset="0"/>
              </a:rPr>
              <a:t>животни</a:t>
            </a:r>
            <a:endParaRPr lang="bg-BG" sz="5400" i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urlak" pitchFamily="66" charset="0"/>
            </a:endParaRPr>
          </a:p>
        </p:txBody>
      </p:sp>
      <p:sp>
        <p:nvSpPr>
          <p:cNvPr id="7" name="Правоъгълник 6"/>
          <p:cNvSpPr/>
          <p:nvPr/>
        </p:nvSpPr>
        <p:spPr>
          <a:xfrm>
            <a:off x="2483768" y="2852936"/>
            <a:ext cx="59046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dirty="0">
                <a:solidFill>
                  <a:srgbClr val="002060"/>
                </a:solidFill>
              </a:rPr>
              <a:t>Дивите животни живеят </a:t>
            </a:r>
            <a:endParaRPr lang="bg-BG" sz="2800" dirty="0" smtClean="0">
              <a:solidFill>
                <a:srgbClr val="002060"/>
              </a:solidFill>
            </a:endParaRPr>
          </a:p>
          <a:p>
            <a:r>
              <a:rPr lang="bg-BG" sz="2800" dirty="0" smtClean="0">
                <a:solidFill>
                  <a:srgbClr val="002060"/>
                </a:solidFill>
              </a:rPr>
              <a:t>свободно </a:t>
            </a:r>
            <a:r>
              <a:rPr lang="bg-BG" sz="2800" dirty="0">
                <a:solidFill>
                  <a:srgbClr val="002060"/>
                </a:solidFill>
              </a:rPr>
              <a:t>в природата. </a:t>
            </a:r>
            <a:endParaRPr lang="bg-BG" sz="2800" dirty="0" smtClean="0">
              <a:solidFill>
                <a:srgbClr val="002060"/>
              </a:solidFill>
            </a:endParaRPr>
          </a:p>
          <a:p>
            <a:r>
              <a:rPr lang="bg-BG" sz="2800" dirty="0" smtClean="0">
                <a:solidFill>
                  <a:srgbClr val="002060"/>
                </a:solidFill>
              </a:rPr>
              <a:t>Те не зависят от човека.</a:t>
            </a:r>
          </a:p>
          <a:p>
            <a:r>
              <a:rPr lang="bg-BG" sz="2800" dirty="0" smtClean="0">
                <a:solidFill>
                  <a:srgbClr val="002060"/>
                </a:solidFill>
              </a:rPr>
              <a:t>Сами търсят храна и подслон.</a:t>
            </a:r>
          </a:p>
          <a:p>
            <a:r>
              <a:rPr lang="bg-BG" sz="2800" dirty="0" smtClean="0">
                <a:solidFill>
                  <a:srgbClr val="002060"/>
                </a:solidFill>
              </a:rPr>
              <a:t>Сами отглеждат малките си.</a:t>
            </a:r>
          </a:p>
          <a:p>
            <a:r>
              <a:rPr lang="bg-BG" sz="2800" dirty="0" smtClean="0">
                <a:solidFill>
                  <a:srgbClr val="002060"/>
                </a:solidFill>
              </a:rPr>
              <a:t>Човекът </a:t>
            </a:r>
            <a:r>
              <a:rPr lang="bg-BG" sz="2800" dirty="0">
                <a:solidFill>
                  <a:srgbClr val="002060"/>
                </a:solidFill>
              </a:rPr>
              <a:t>им </a:t>
            </a:r>
            <a:r>
              <a:rPr lang="bg-BG" sz="2800" dirty="0" smtClean="0">
                <a:solidFill>
                  <a:srgbClr val="002060"/>
                </a:solidFill>
              </a:rPr>
              <a:t>осигурява </a:t>
            </a:r>
            <a:r>
              <a:rPr lang="bg-BG" sz="2800" dirty="0">
                <a:solidFill>
                  <a:srgbClr val="002060"/>
                </a:solidFill>
              </a:rPr>
              <a:t>храна само през тежките мразовити зими.</a:t>
            </a:r>
          </a:p>
        </p:txBody>
      </p:sp>
    </p:spTree>
    <p:extLst>
      <p:ext uri="{BB962C8B-B14F-4D97-AF65-F5344CB8AC3E}">
        <p14:creationId xmlns="" xmlns:p14="http://schemas.microsoft.com/office/powerpoint/2010/main" val="140057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99253" l="0" r="100000">
                        <a14:foregroundMark x1="14431" y1="31270" x2="90172" y2="29989"/>
                        <a14:foregroundMark x1="10920" y1="1921" x2="99376" y2="10459"/>
                        <a14:foregroundMark x1="4290" y1="5229" x2="89392" y2="1494"/>
                        <a14:foregroundMark x1="780" y1="3949" x2="1404" y2="8645"/>
                        <a14:foregroundMark x1="39236" y1="98826" x2="99844" y2="99253"/>
                        <a14:foregroundMark x1="39236" y1="98399" x2="0" y2="97972"/>
                        <a14:foregroundMark x1="2418" y1="97332" x2="25897" y2="97332"/>
                        <a14:backgroundMark x1="4758" y1="86233" x2="6162" y2="86233"/>
                        <a14:backgroundMark x1="7956" y1="89221" x2="7488" y2="94023"/>
                        <a14:backgroundMark x1="11232" y1="79723" x2="13651" y2="82284"/>
                        <a14:backgroundMark x1="15055" y1="88367" x2="15211" y2="93597"/>
                        <a14:backgroundMark x1="19969" y1="82284" x2="19657" y2="85806"/>
                        <a14:backgroundMark x1="21607" y1="86233" x2="21139" y2="86873"/>
                        <a14:backgroundMark x1="22231" y1="86446" x2="22075" y2="86660"/>
                        <a14:backgroundMark x1="14275" y1="86446" x2="14275" y2="86446"/>
                        <a14:backgroundMark x1="23011" y1="95945" x2="23947" y2="96585"/>
                        <a14:backgroundMark x1="4602" y1="94877" x2="4134" y2="94877"/>
                        <a14:backgroundMark x1="18565" y1="96158" x2="19189" y2="96158"/>
                        <a14:backgroundMark x1="19657" y1="96158" x2="20281" y2="96158"/>
                        <a14:backgroundMark x1="9828" y1="96371" x2="12871" y2="96371"/>
                        <a14:backgroundMark x1="19501" y1="87940" x2="19969" y2="87086"/>
                      </a14:backgroundRemoval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9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Documents and Settings\VESI\Desktop\рамки\7e378eb71ab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821" y="548679"/>
            <a:ext cx="8693845" cy="63093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ОС\гифчета и картинки\животни\8_88-krava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676" y="3261978"/>
            <a:ext cx="3076575" cy="3333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ОС\гифчета и картинки\животни\1079676zi014lw5qx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77769"/>
            <a:ext cx="1296144" cy="1580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ОС\гифчета и картинки\животни\714826i9gh0ihuce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726093"/>
            <a:ext cx="1112143" cy="10970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3920969" y="1617445"/>
            <a:ext cx="339599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dirty="0" smtClean="0">
                <a:solidFill>
                  <a:srgbClr val="002060"/>
                </a:solidFill>
              </a:rPr>
              <a:t>Какво знаете за тези </a:t>
            </a:r>
          </a:p>
          <a:p>
            <a:r>
              <a:rPr lang="bg-BG" sz="2800" dirty="0" smtClean="0">
                <a:solidFill>
                  <a:srgbClr val="002060"/>
                </a:solidFill>
              </a:rPr>
              <a:t>животни?</a:t>
            </a:r>
          </a:p>
          <a:p>
            <a:r>
              <a:rPr lang="bg-BG" sz="2800" dirty="0" smtClean="0">
                <a:solidFill>
                  <a:srgbClr val="002060"/>
                </a:solidFill>
              </a:rPr>
              <a:t>Къде живеят?</a:t>
            </a:r>
          </a:p>
          <a:p>
            <a:r>
              <a:rPr lang="bg-BG" sz="2800" dirty="0" smtClean="0">
                <a:solidFill>
                  <a:srgbClr val="002060"/>
                </a:solidFill>
              </a:rPr>
              <a:t>Кой се грижи за тях?</a:t>
            </a:r>
            <a:endParaRPr lang="bg-BG" sz="2800" dirty="0">
              <a:solidFill>
                <a:srgbClr val="002060"/>
              </a:solidFill>
            </a:endParaRPr>
          </a:p>
        </p:txBody>
      </p:sp>
      <p:pic>
        <p:nvPicPr>
          <p:cNvPr id="13" name="Picture 10" descr="anigoat2[1]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46921" y="4259523"/>
            <a:ext cx="1512168" cy="12274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ОС\гифчета и картинки\животни 1\3-28п.gif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219144"/>
            <a:ext cx="1224136" cy="9807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ОС\гифчета и картинки\животни 1\5-50kone.gif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1714488"/>
            <a:ext cx="4757020" cy="367548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E:\ОС\гифчета и картинки\животни 1\8-88.gif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6" y="1714488"/>
            <a:ext cx="4559815" cy="360498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ОС\гифчета и картинки\животни 1\13-122.gif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12" y="1500174"/>
            <a:ext cx="3743325" cy="465772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ОС\гифчета и картинки\животни 1\81.jpg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2285992"/>
            <a:ext cx="4664544" cy="301529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E:\ОС\гифчета и картинки\животни 1\37.gif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" y="0"/>
            <a:ext cx="9133882" cy="68928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424612"/>
            <a:ext cx="322811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9332" y="6424612"/>
            <a:ext cx="32466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 descr="E:\ОС\гифчета и картинки\дървета и храсти\67.gif"/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4" y="1428736"/>
            <a:ext cx="1928734" cy="21834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E:\ОС\гифчета и картинки\животни 1\3_29petli.gif"/>
          <p:cNvPicPr>
            <a:picLocks noChangeAspect="1" noChangeArrowheads="1" noCrop="1"/>
          </p:cNvPicPr>
          <p:nvPr/>
        </p:nvPicPr>
        <p:blipFill>
          <a:blip r:embed="rId2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8094" y="2551998"/>
            <a:ext cx="1893279" cy="14199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E:\ОС\гифчета и картинки\животни 1\3-26kone.gif"/>
          <p:cNvPicPr>
            <a:picLocks noChangeAspect="1" noChangeArrowheads="1" noCrop="1"/>
          </p:cNvPicPr>
          <p:nvPr/>
        </p:nvPicPr>
        <p:blipFill>
          <a:blip r:embed="rId2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216" y="1906261"/>
            <a:ext cx="1047750" cy="1238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E:\ОС\гифчета и картинки\животни\984922l9kc2n90i3.gif"/>
          <p:cNvPicPr>
            <a:picLocks noChangeAspect="1" noChangeArrowheads="1" noCrop="1"/>
          </p:cNvPicPr>
          <p:nvPr/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279" y="3894169"/>
            <a:ext cx="1637081" cy="9220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E:\ОС\гифчета и картинки\животни\zodiak108.gif"/>
          <p:cNvPicPr>
            <a:picLocks noChangeAspect="1" noChangeArrowheads="1" noCrop="1"/>
          </p:cNvPicPr>
          <p:nvPr/>
        </p:nvPicPr>
        <p:blipFill>
          <a:blip r:embed="rId2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42" y="3479790"/>
            <a:ext cx="1299554" cy="15594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E:\ОС\гифчета и картинки\животни\zodiak93.gif"/>
          <p:cNvPicPr>
            <a:picLocks noChangeAspect="1" noChangeArrowheads="1" noCrop="1"/>
          </p:cNvPicPr>
          <p:nvPr/>
        </p:nvPicPr>
        <p:blipFill>
          <a:blip r:embed="rId2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404" y="1988840"/>
            <a:ext cx="576553" cy="6490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E:\ОС\гифчета и картинки\животни 1\3-32-ezdach.gif"/>
          <p:cNvPicPr>
            <a:picLocks noChangeAspect="1" noChangeArrowheads="1" noCrop="1"/>
          </p:cNvPicPr>
          <p:nvPr/>
        </p:nvPicPr>
        <p:blipFill>
          <a:blip r:embed="rId2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1866">
            <a:off x="1659587" y="2612963"/>
            <a:ext cx="864096" cy="10005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E:\ОС\гифчета и картинки\животни 1\3-32ezdach.gif"/>
          <p:cNvPicPr>
            <a:picLocks noChangeAspect="1" noChangeArrowheads="1" noCrop="1"/>
          </p:cNvPicPr>
          <p:nvPr/>
        </p:nvPicPr>
        <p:blipFill>
          <a:blip r:embed="rId3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9057">
            <a:off x="1936413" y="2739121"/>
            <a:ext cx="833555" cy="8975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animals_108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39" y="6070630"/>
            <a:ext cx="1116013" cy="752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D:\My Pictures\животни\Картина11.png"/>
          <p:cNvPicPr>
            <a:picLocks noChangeAspect="1"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173876"/>
            <a:ext cx="801287" cy="75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650381294.wav-kon.wav">
            <a:hlinkClick r:id="" action="ppaction://media"/>
          </p:cNvPr>
          <p:cNvPicPr>
            <a:picLocks noRot="1" noChangeAspect="1"/>
          </p:cNvPicPr>
          <p:nvPr>
            <a:wavAudioFile r:embed="rId1" name="650381294.wav-kon.wav"/>
          </p:nvPr>
        </p:nvPicPr>
        <p:blipFill>
          <a:blip r:embed="rId33" cstate="print"/>
          <a:stretch>
            <a:fillRect/>
          </a:stretch>
        </p:blipFill>
        <p:spPr>
          <a:xfrm>
            <a:off x="-785850" y="6215082"/>
            <a:ext cx="304800" cy="304800"/>
          </a:xfrm>
          <a:prstGeom prst="rect">
            <a:avLst/>
          </a:prstGeom>
        </p:spPr>
      </p:pic>
      <p:pic>
        <p:nvPicPr>
          <p:cNvPr id="28" name="3446634747.wav-krava.wav">
            <a:hlinkClick r:id="" action="ppaction://media"/>
          </p:cNvPr>
          <p:cNvPicPr>
            <a:picLocks noRot="1" noChangeAspect="1"/>
          </p:cNvPicPr>
          <p:nvPr>
            <a:wavAudioFile r:embed="rId2" name="3446634747.wav-krava.wav"/>
          </p:nvPr>
        </p:nvPicPr>
        <p:blipFill>
          <a:blip r:embed="rId34" cstate="print"/>
          <a:stretch>
            <a:fillRect/>
          </a:stretch>
        </p:blipFill>
        <p:spPr>
          <a:xfrm>
            <a:off x="-857288" y="5786454"/>
            <a:ext cx="304800" cy="304800"/>
          </a:xfrm>
          <a:prstGeom prst="rect">
            <a:avLst/>
          </a:prstGeom>
        </p:spPr>
      </p:pic>
      <p:pic>
        <p:nvPicPr>
          <p:cNvPr id="29" name="Mallard Greeting Call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35" cstate="print"/>
          <a:stretch>
            <a:fillRect/>
          </a:stretch>
        </p:blipFill>
        <p:spPr>
          <a:xfrm>
            <a:off x="-857288" y="5286388"/>
            <a:ext cx="304800" cy="304800"/>
          </a:xfrm>
          <a:prstGeom prst="rect">
            <a:avLst/>
          </a:prstGeom>
        </p:spPr>
      </p:pic>
      <p:pic>
        <p:nvPicPr>
          <p:cNvPr id="30" name="2483525643.wav-koko6ka.wav">
            <a:hlinkClick r:id="" action="ppaction://media"/>
          </p:cNvPr>
          <p:cNvPicPr>
            <a:picLocks noRot="1" noChangeAspect="1"/>
          </p:cNvPicPr>
          <p:nvPr>
            <a:wavAudioFile r:embed="rId4" name="2483525643.wav-koko6ka.wav"/>
          </p:nvPr>
        </p:nvPicPr>
        <p:blipFill>
          <a:blip r:embed="rId36" cstate="print"/>
          <a:stretch>
            <a:fillRect/>
          </a:stretch>
        </p:blipFill>
        <p:spPr>
          <a:xfrm>
            <a:off x="-928726" y="492919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804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99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97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20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62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624"/>
                            </p:stCondLst>
                            <p:childTnLst>
                              <p:par>
                                <p:cTn id="5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20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323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21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158"/>
                            </p:stCondLst>
                            <p:childTnLst>
                              <p:par>
                                <p:cTn id="9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20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1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1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1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9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424612"/>
            <a:ext cx="322811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9332" y="6424612"/>
            <a:ext cx="32466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E:\ОС\гифчета и картинки\различни гифчета\cc3d4e03da2a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-1"/>
            <a:ext cx="6696744" cy="35727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Текстово поле 10"/>
          <p:cNvSpPr txBox="1"/>
          <p:nvPr/>
        </p:nvSpPr>
        <p:spPr>
          <a:xfrm rot="21449054">
            <a:off x="157137" y="1767540"/>
            <a:ext cx="63762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5400" i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lak" pitchFamily="66" charset="0"/>
              </a:rPr>
              <a:t>Селскостопански</a:t>
            </a:r>
            <a:r>
              <a:rPr lang="bg-BG" sz="5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lak" pitchFamily="66" charset="0"/>
              </a:rPr>
              <a:t> </a:t>
            </a:r>
          </a:p>
          <a:p>
            <a:pPr algn="ctr"/>
            <a:r>
              <a:rPr lang="bg-BG" sz="5400" i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lak" pitchFamily="66" charset="0"/>
              </a:rPr>
              <a:t>животни</a:t>
            </a:r>
            <a:endParaRPr lang="bg-BG" sz="5400" i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urlak" pitchFamily="66" charset="0"/>
            </a:endParaRPr>
          </a:p>
        </p:txBody>
      </p:sp>
      <p:sp>
        <p:nvSpPr>
          <p:cNvPr id="12" name="Правоъгълник 11"/>
          <p:cNvSpPr/>
          <p:nvPr/>
        </p:nvSpPr>
        <p:spPr>
          <a:xfrm>
            <a:off x="31416" y="3572755"/>
            <a:ext cx="576472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700" dirty="0" smtClean="0">
                <a:solidFill>
                  <a:srgbClr val="002060"/>
                </a:solidFill>
              </a:rPr>
              <a:t>Селскостопанските </a:t>
            </a:r>
            <a:r>
              <a:rPr lang="bg-BG" sz="2700" dirty="0">
                <a:solidFill>
                  <a:srgbClr val="002060"/>
                </a:solidFill>
              </a:rPr>
              <a:t>животни живеят </a:t>
            </a:r>
            <a:r>
              <a:rPr lang="bg-BG" sz="2700" dirty="0" smtClean="0">
                <a:solidFill>
                  <a:srgbClr val="002060"/>
                </a:solidFill>
              </a:rPr>
              <a:t>в дворовете и фермите. </a:t>
            </a:r>
          </a:p>
          <a:p>
            <a:r>
              <a:rPr lang="bg-BG" sz="2700" dirty="0" smtClean="0">
                <a:solidFill>
                  <a:srgbClr val="002060"/>
                </a:solidFill>
              </a:rPr>
              <a:t>Хората се грижат за тях.</a:t>
            </a:r>
          </a:p>
          <a:p>
            <a:r>
              <a:rPr lang="bg-BG" sz="2700" dirty="0" smtClean="0">
                <a:solidFill>
                  <a:srgbClr val="002060"/>
                </a:solidFill>
              </a:rPr>
              <a:t>Хранят ги, чистят им, лекуват ги.</a:t>
            </a:r>
          </a:p>
          <a:p>
            <a:r>
              <a:rPr lang="bg-BG" sz="2700" dirty="0" smtClean="0">
                <a:solidFill>
                  <a:srgbClr val="002060"/>
                </a:solidFill>
              </a:rPr>
              <a:t>Помагат им да отглеждат малките си.</a:t>
            </a:r>
          </a:p>
          <a:p>
            <a:r>
              <a:rPr lang="bg-BG" sz="2700" dirty="0" smtClean="0">
                <a:solidFill>
                  <a:srgbClr val="002060"/>
                </a:solidFill>
              </a:rPr>
              <a:t>Селскостопанските животни дават храна на човека.</a:t>
            </a:r>
            <a:endParaRPr lang="bg-BG" sz="2700" dirty="0">
              <a:solidFill>
                <a:srgbClr val="002060"/>
              </a:solidFill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281" y="6013829"/>
            <a:ext cx="4434341" cy="821565"/>
          </a:xfrm>
          <a:prstGeom prst="rect">
            <a:avLst/>
          </a:prstGeom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158" y="6036782"/>
            <a:ext cx="1247357" cy="798613"/>
          </a:xfrm>
          <a:prstGeom prst="rect">
            <a:avLst/>
          </a:prstGeom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973336"/>
            <a:ext cx="3481762" cy="1931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Картина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473" y="2021882"/>
            <a:ext cx="2471550" cy="1767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Картина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838" y="5454"/>
            <a:ext cx="2746041" cy="1827365"/>
          </a:xfrm>
          <a:prstGeom prst="roundRect">
            <a:avLst>
              <a:gd name="adj" fmla="val 18920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Картина 16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98919" l="391" r="100000">
                        <a14:foregroundMark x1="31250" y1="4324" x2="33594" y2="4324"/>
                        <a14:foregroundMark x1="31250" y1="5946" x2="30469" y2="3243"/>
                        <a14:foregroundMark x1="42578" y1="88108" x2="45313" y2="89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552529"/>
            <a:ext cx="1296144" cy="936667"/>
          </a:xfrm>
          <a:prstGeom prst="rect">
            <a:avLst/>
          </a:prstGeom>
        </p:spPr>
      </p:pic>
      <p:pic>
        <p:nvPicPr>
          <p:cNvPr id="18" name="Картина 17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0" b="99454" l="0" r="99636">
                        <a14:foregroundMark x1="28364" y1="92350" x2="30909" y2="92350"/>
                        <a14:foregroundMark x1="43273" y1="92350" x2="47273" y2="92350"/>
                        <a14:foregroundMark x1="52000" y1="93443" x2="53091" y2="98361"/>
                        <a14:foregroundMark x1="73091" y1="86339" x2="77818" y2="81967"/>
                        <a14:foregroundMark x1="74545" y1="42623" x2="82909" y2="32240"/>
                        <a14:foregroundMark x1="68364" y1="19126" x2="90909" y2="43169"/>
                        <a14:foregroundMark x1="70182" y1="49180" x2="93818" y2="57923"/>
                        <a14:foregroundMark x1="80000" y1="62842" x2="93818" y2="48087"/>
                        <a14:foregroundMark x1="95636" y1="40437" x2="86182" y2="9836"/>
                        <a14:foregroundMark x1="68000" y1="15301" x2="81818" y2="13115"/>
                        <a14:foregroundMark x1="68364" y1="8743" x2="69091" y2="0"/>
                        <a14:foregroundMark x1="93455" y1="11475" x2="93455" y2="546"/>
                        <a14:foregroundMark x1="94545" y1="77049" x2="97091" y2="88525"/>
                        <a14:foregroundMark x1="84000" y1="90164" x2="91273" y2="90710"/>
                        <a14:foregroundMark x1="88364" y1="96721" x2="92000" y2="95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6613" y="575759"/>
            <a:ext cx="1620180" cy="1030238"/>
          </a:xfrm>
          <a:prstGeom prst="rect">
            <a:avLst/>
          </a:prstGeom>
        </p:spPr>
      </p:pic>
      <p:pic>
        <p:nvPicPr>
          <p:cNvPr id="19" name="Картина 18"/>
          <p:cNvPicPr>
            <a:picLocks noChangeAspect="1"/>
          </p:cNvPicPr>
          <p:nvPr/>
        </p:nvPicPr>
        <p:blipFill>
          <a:blip r:embed="rId16" cstate="email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ackgroundRemoval t="0" b="98667" l="0" r="100000">
                        <a14:backgroundMark x1="7009" y1="11333" x2="25701" y2="7333"/>
                        <a14:backgroundMark x1="55140" y1="6000" x2="78505" y2="6667"/>
                        <a14:backgroundMark x1="84112" y1="4000" x2="99533" y2="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126" y="64323"/>
            <a:ext cx="1625712" cy="11395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482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9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424612"/>
            <a:ext cx="322811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9332" y="6424612"/>
            <a:ext cx="32466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E:\ОС\гифчета и картинки\различни гифчета\cc3d4e03da2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" y="0"/>
            <a:ext cx="5291382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ово поле 9"/>
          <p:cNvSpPr txBox="1"/>
          <p:nvPr/>
        </p:nvSpPr>
        <p:spPr>
          <a:xfrm rot="21418141">
            <a:off x="460059" y="1742224"/>
            <a:ext cx="48873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dirty="0" smtClean="0">
                <a:solidFill>
                  <a:schemeClr val="bg1">
                    <a:lumMod val="85000"/>
                  </a:schemeClr>
                </a:solidFill>
              </a:rPr>
              <a:t>Какво знаете за тези животни?</a:t>
            </a:r>
          </a:p>
          <a:p>
            <a:r>
              <a:rPr lang="bg-BG" sz="2800" dirty="0" smtClean="0">
                <a:solidFill>
                  <a:schemeClr val="bg1">
                    <a:lumMod val="85000"/>
                  </a:schemeClr>
                </a:solidFill>
              </a:rPr>
              <a:t>Къде живеят?</a:t>
            </a:r>
          </a:p>
          <a:p>
            <a:r>
              <a:rPr lang="bg-BG" sz="2800" dirty="0" smtClean="0">
                <a:solidFill>
                  <a:schemeClr val="bg1">
                    <a:lumMod val="85000"/>
                  </a:schemeClr>
                </a:solidFill>
              </a:rPr>
              <a:t>Кой се грижи за тях? </a:t>
            </a:r>
            <a:endParaRPr lang="bg-BG" sz="2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7" name="Picture 3" descr="E:\ОС\гифчета и картинки\животни\Нова папка (3)\0055416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1643050"/>
            <a:ext cx="4889876" cy="366740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:\ОС\гифчета и картинки\животни 1\3-30KUCHETA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22" y="1357298"/>
            <a:ext cx="4265777" cy="39598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E:\ОС\гифчета и картинки\животни 1\5-45kotki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88" y="1285860"/>
            <a:ext cx="3228950" cy="42514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3" descr="E:\ОС\гифчета и картинки\животни 1\37т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488"/>
            <a:ext cx="9144000" cy="486610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Картина 16" descr="26325_formatted_hamst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14678" y="2143116"/>
            <a:ext cx="3162300" cy="3705225"/>
          </a:xfrm>
          <a:prstGeom prst="rect">
            <a:avLst/>
          </a:prstGeom>
        </p:spPr>
      </p:pic>
      <p:pic>
        <p:nvPicPr>
          <p:cNvPr id="18" name="Картина 17" descr="jalti-rozeli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71736" y="2571744"/>
            <a:ext cx="3748103" cy="27693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40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0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0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9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1" name="Picture 3" descr="E:\ОС\гифчета и картинки\животни 1\1-4KUCHETA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542" y="609997"/>
            <a:ext cx="2524125" cy="1704975"/>
          </a:xfrm>
          <a:prstGeom prst="roundRect">
            <a:avLst>
              <a:gd name="adj" fmla="val 23066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2" descr="E:\ОС\гифчета и картинки\различни гифчета\cc3d4e03da2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5976" cy="35727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ово поле 9"/>
          <p:cNvSpPr txBox="1"/>
          <p:nvPr/>
        </p:nvSpPr>
        <p:spPr>
          <a:xfrm rot="21329615">
            <a:off x="272313" y="1699995"/>
            <a:ext cx="39381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5400" i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lak" pitchFamily="66" charset="0"/>
              </a:rPr>
              <a:t>Домашни</a:t>
            </a:r>
          </a:p>
          <a:p>
            <a:pPr algn="ctr"/>
            <a:r>
              <a:rPr lang="bg-BG" sz="5400" i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lak" pitchFamily="66" charset="0"/>
              </a:rPr>
              <a:t>любимци</a:t>
            </a:r>
            <a:endParaRPr lang="bg-BG" sz="5400" i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urlak" pitchFamily="66" charset="0"/>
            </a:endParaRPr>
          </a:p>
        </p:txBody>
      </p:sp>
      <p:sp>
        <p:nvSpPr>
          <p:cNvPr id="11" name="Правоъгълник 10"/>
          <p:cNvSpPr/>
          <p:nvPr/>
        </p:nvSpPr>
        <p:spPr>
          <a:xfrm>
            <a:off x="134666" y="3600347"/>
            <a:ext cx="5733478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700" dirty="0" smtClean="0">
                <a:solidFill>
                  <a:srgbClr val="002060"/>
                </a:solidFill>
              </a:rPr>
              <a:t>Домашните любимци живеят в дома </a:t>
            </a:r>
          </a:p>
          <a:p>
            <a:r>
              <a:rPr lang="bg-BG" sz="2700" dirty="0" smtClean="0">
                <a:solidFill>
                  <a:srgbClr val="002060"/>
                </a:solidFill>
              </a:rPr>
              <a:t>на човека. </a:t>
            </a:r>
          </a:p>
          <a:p>
            <a:r>
              <a:rPr lang="bg-BG" sz="2700" dirty="0" smtClean="0">
                <a:solidFill>
                  <a:srgbClr val="002060"/>
                </a:solidFill>
              </a:rPr>
              <a:t>Те се нуждаят от постоянни грижи – </a:t>
            </a:r>
          </a:p>
          <a:p>
            <a:r>
              <a:rPr lang="bg-BG" sz="2700" dirty="0">
                <a:solidFill>
                  <a:srgbClr val="002060"/>
                </a:solidFill>
              </a:rPr>
              <a:t>х</a:t>
            </a:r>
            <a:r>
              <a:rPr lang="bg-BG" sz="2700" dirty="0" smtClean="0">
                <a:solidFill>
                  <a:srgbClr val="002060"/>
                </a:solidFill>
              </a:rPr>
              <a:t>ранене, къпане, разходки, грижи за </a:t>
            </a:r>
          </a:p>
          <a:p>
            <a:r>
              <a:rPr lang="bg-BG" sz="2700" dirty="0" smtClean="0">
                <a:solidFill>
                  <a:srgbClr val="002060"/>
                </a:solidFill>
              </a:rPr>
              <a:t>здравето.</a:t>
            </a:r>
          </a:p>
          <a:p>
            <a:r>
              <a:rPr lang="bg-BG" sz="2700" dirty="0" smtClean="0">
                <a:solidFill>
                  <a:srgbClr val="002060"/>
                </a:solidFill>
              </a:rPr>
              <a:t>Даряват ни приятни мигове, радост </a:t>
            </a:r>
          </a:p>
          <a:p>
            <a:r>
              <a:rPr lang="bg-BG" sz="2700" dirty="0" smtClean="0">
                <a:solidFill>
                  <a:srgbClr val="002060"/>
                </a:solidFill>
              </a:rPr>
              <a:t>и обич</a:t>
            </a:r>
            <a:r>
              <a:rPr lang="bg-BG" sz="2800" dirty="0" smtClean="0">
                <a:solidFill>
                  <a:srgbClr val="002060"/>
                </a:solidFill>
              </a:rPr>
              <a:t>.</a:t>
            </a:r>
            <a:endParaRPr lang="bg-BG" sz="2800" dirty="0">
              <a:solidFill>
                <a:srgbClr val="002060"/>
              </a:solidFill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05" y="609997"/>
            <a:ext cx="1524000" cy="1666875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4892"/>
            <a:ext cx="1029872" cy="1790700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444" y="609997"/>
            <a:ext cx="1941190" cy="2274467"/>
          </a:xfrm>
          <a:prstGeom prst="roundRect">
            <a:avLst>
              <a:gd name="adj" fmla="val 24296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366" y="2314972"/>
            <a:ext cx="1497555" cy="1901895"/>
          </a:xfrm>
          <a:prstGeom prst="rect">
            <a:avLst/>
          </a:prstGeom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888" y="4746666"/>
            <a:ext cx="2815112" cy="2111334"/>
          </a:xfrm>
          <a:prstGeom prst="roundRect">
            <a:avLst>
              <a:gd name="adj" fmla="val 24050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424612"/>
            <a:ext cx="322811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9332" y="6424612"/>
            <a:ext cx="32466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Картина 14"/>
          <p:cNvPicPr>
            <a:picLocks noChangeAspect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4327" b="99359" l="0" r="99778">
                        <a14:foregroundMark x1="74889" y1="57692" x2="80222" y2="86538"/>
                        <a14:foregroundMark x1="69111" y1="46314" x2="72556" y2="62500"/>
                        <a14:foregroundMark x1="67889" y1="45192" x2="64778" y2="45192"/>
                        <a14:foregroundMark x1="74444" y1="47917" x2="82667" y2="63301"/>
                        <a14:foregroundMark x1="81444" y1="49359" x2="82111" y2="67147"/>
                        <a14:foregroundMark x1="78000" y1="45513" x2="75444" y2="49038"/>
                        <a14:foregroundMark x1="82444" y1="45192" x2="80000" y2="51122"/>
                        <a14:foregroundMark x1="94667" y1="60096" x2="91111" y2="93109"/>
                        <a14:foregroundMark x1="90111" y1="68109" x2="87667" y2="95994"/>
                        <a14:foregroundMark x1="67444" y1="77885" x2="72000" y2="86859"/>
                        <a14:foregroundMark x1="63111" y1="38942" x2="65556" y2="34135"/>
                        <a14:foregroundMark x1="66778" y1="35096" x2="69333" y2="35096"/>
                        <a14:foregroundMark x1="74889" y1="32051" x2="75444" y2="33333"/>
                        <a14:foregroundMark x1="69667" y1="34455" x2="71556" y2="34455"/>
                        <a14:foregroundMark x1="91111" y1="46635" x2="87000" y2="57372"/>
                        <a14:foregroundMark x1="92000" y1="43750" x2="90556" y2="51122"/>
                        <a14:foregroundMark x1="86778" y1="45192" x2="84333" y2="52885"/>
                        <a14:foregroundMark x1="78000" y1="42468" x2="79444" y2="46955"/>
                        <a14:foregroundMark x1="85000" y1="41667" x2="85000" y2="51442"/>
                        <a14:foregroundMark x1="9111" y1="95192" x2="28444" y2="95192"/>
                        <a14:foregroundMark x1="43556" y1="94872" x2="59444" y2="95994"/>
                        <a14:foregroundMark x1="72778" y1="98077" x2="80667" y2="98077"/>
                        <a14:foregroundMark x1="65778" y1="67147" x2="62111" y2="79968"/>
                        <a14:foregroundMark x1="68444" y1="60096" x2="64111" y2="64744"/>
                        <a14:foregroundMark x1="62889" y1="67468" x2="60222" y2="75481"/>
                        <a14:foregroundMark x1="60000" y1="77885" x2="59444" y2="79968"/>
                        <a14:backgroundMark x1="45556" y1="14263" x2="47889" y2="14263"/>
                        <a14:backgroundMark x1="57556" y1="76763" x2="55667" y2="85096"/>
                        <a14:backgroundMark x1="59778" y1="66827" x2="61444" y2="66827"/>
                        <a14:backgroundMark x1="61444" y1="62500" x2="62667" y2="57051"/>
                        <a14:backgroundMark x1="64333" y1="37179" x2="68667" y2="37179"/>
                        <a14:backgroundMark x1="66444" y1="33654" x2="65778" y2="42147"/>
                        <a14:backgroundMark x1="62667" y1="32051" x2="63778" y2="43750"/>
                        <a14:backgroundMark x1="29556" y1="10096" x2="33889" y2="8974"/>
                        <a14:backgroundMark x1="11000" y1="30609" x2="8444" y2="40385"/>
                        <a14:backgroundMark x1="97333" y1="57692" x2="98111" y2="59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b="6828"/>
          <a:stretch/>
        </p:blipFill>
        <p:spPr>
          <a:xfrm>
            <a:off x="6341913" y="2884464"/>
            <a:ext cx="2808150" cy="18140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8229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9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424612"/>
            <a:ext cx="322811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9332" y="6424612"/>
            <a:ext cx="32466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E:\ОС\гифчета и картинки\различни гифчета\cc3d4e03da2a.pn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" y="0"/>
            <a:ext cx="5291382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 rot="21418141">
            <a:off x="371518" y="1842742"/>
            <a:ext cx="48873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dirty="0" smtClean="0">
                <a:solidFill>
                  <a:schemeClr val="bg1">
                    <a:lumMod val="85000"/>
                  </a:schemeClr>
                </a:solidFill>
              </a:rPr>
              <a:t>Какво знаете за тези животни?</a:t>
            </a:r>
          </a:p>
          <a:p>
            <a:r>
              <a:rPr lang="bg-BG" sz="2800" dirty="0" smtClean="0">
                <a:solidFill>
                  <a:schemeClr val="bg1">
                    <a:lumMod val="85000"/>
                  </a:schemeClr>
                </a:solidFill>
              </a:rPr>
              <a:t>Къде живеят?</a:t>
            </a:r>
          </a:p>
          <a:p>
            <a:r>
              <a:rPr lang="bg-BG" sz="2800" dirty="0" smtClean="0">
                <a:solidFill>
                  <a:schemeClr val="bg1">
                    <a:lumMod val="85000"/>
                  </a:schemeClr>
                </a:solidFill>
              </a:rPr>
              <a:t>Кой се грижи за тях? </a:t>
            </a:r>
            <a:endParaRPr lang="bg-BG" sz="2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4" name="Картина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794" y="2643182"/>
            <a:ext cx="5140407" cy="385034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1" name="Картина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52" y="3143248"/>
            <a:ext cx="5814970" cy="325638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9" name="Картина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18" y="2714620"/>
            <a:ext cx="5056757" cy="378768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42" y="3000372"/>
            <a:ext cx="5395144" cy="346830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Картина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90" y="3214686"/>
            <a:ext cx="5814971" cy="325638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18" y="2714620"/>
            <a:ext cx="5062710" cy="379214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04" y="3000372"/>
            <a:ext cx="5284458" cy="351656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5" name="2240944697.wav- maimuna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23" cstate="print"/>
          <a:stretch>
            <a:fillRect/>
          </a:stretch>
        </p:blipFill>
        <p:spPr>
          <a:xfrm>
            <a:off x="-1428792" y="4214818"/>
            <a:ext cx="304800" cy="304800"/>
          </a:xfrm>
          <a:prstGeom prst="rect">
            <a:avLst/>
          </a:prstGeom>
        </p:spPr>
      </p:pic>
      <p:pic>
        <p:nvPicPr>
          <p:cNvPr id="17" name="3321068291.wav-nosorog.wav">
            <a:hlinkClick r:id="" action="ppaction://media"/>
          </p:cNvPr>
          <p:cNvPicPr>
            <a:picLocks noRot="1" noChangeAspect="1"/>
          </p:cNvPicPr>
          <p:nvPr>
            <a:wavAudioFile r:embed="rId2" name="3321068291.wav-nosorog.wav"/>
          </p:nvPr>
        </p:nvPicPr>
        <p:blipFill>
          <a:blip r:embed="rId24" cstate="print"/>
          <a:stretch>
            <a:fillRect/>
          </a:stretch>
        </p:blipFill>
        <p:spPr>
          <a:xfrm>
            <a:off x="-1428792" y="4714884"/>
            <a:ext cx="304800" cy="304800"/>
          </a:xfrm>
          <a:prstGeom prst="rect">
            <a:avLst/>
          </a:prstGeom>
        </p:spPr>
      </p:pic>
      <p:pic>
        <p:nvPicPr>
          <p:cNvPr id="18" name="1904549351.wav- лъв.wav">
            <a:hlinkClick r:id="" action="ppaction://media"/>
          </p:cNvPr>
          <p:cNvPicPr>
            <a:picLocks noRot="1" noChangeAspect="1"/>
          </p:cNvPicPr>
          <p:nvPr>
            <a:wavAudioFile r:embed="rId3" name="1904549351.wav- лъв.wav"/>
          </p:nvPr>
        </p:nvPicPr>
        <p:blipFill>
          <a:blip r:embed="rId25" cstate="print"/>
          <a:stretch>
            <a:fillRect/>
          </a:stretch>
        </p:blipFill>
        <p:spPr>
          <a:xfrm>
            <a:off x="-1500230" y="5214950"/>
            <a:ext cx="304800" cy="304800"/>
          </a:xfrm>
          <a:prstGeom prst="rect">
            <a:avLst/>
          </a:prstGeom>
        </p:spPr>
      </p:pic>
      <p:pic>
        <p:nvPicPr>
          <p:cNvPr id="27" name="Записан звук">
            <a:hlinkClick r:id="" action="ppaction://media"/>
          </p:cNvPr>
          <p:cNvPicPr>
            <a:picLocks noRot="1" noChangeAspect="1"/>
          </p:cNvPicPr>
          <p:nvPr>
            <a:wavAudioFile r:embed="rId4" name="Записан звук"/>
          </p:nvPr>
        </p:nvPicPr>
        <p:blipFill>
          <a:blip r:embed="rId26" cstate="print"/>
          <a:stretch>
            <a:fillRect/>
          </a:stretch>
        </p:blipFill>
        <p:spPr>
          <a:xfrm flipV="1">
            <a:off x="10358478" y="2571744"/>
            <a:ext cx="357190" cy="357190"/>
          </a:xfrm>
          <a:prstGeom prst="rect">
            <a:avLst/>
          </a:prstGeom>
        </p:spPr>
      </p:pic>
      <p:sp>
        <p:nvSpPr>
          <p:cNvPr id="25" name="Текстово поле 24"/>
          <p:cNvSpPr txBox="1"/>
          <p:nvPr/>
        </p:nvSpPr>
        <p:spPr>
          <a:xfrm>
            <a:off x="5286380" y="571480"/>
            <a:ext cx="3857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 smtClean="0"/>
              <a:t>Дора отива на едно място, където живеят красиви животни.</a:t>
            </a:r>
            <a:endParaRPr lang="bg-BG" sz="2400" dirty="0"/>
          </a:p>
        </p:txBody>
      </p:sp>
      <p:pic>
        <p:nvPicPr>
          <p:cNvPr id="26" name="3613523534.wav- slon.wav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27" cstate="print"/>
          <a:stretch>
            <a:fillRect/>
          </a:stretch>
        </p:blipFill>
        <p:spPr>
          <a:xfrm>
            <a:off x="-1428792" y="5857892"/>
            <a:ext cx="304800" cy="304800"/>
          </a:xfrm>
          <a:prstGeom prst="rect">
            <a:avLst/>
          </a:prstGeom>
        </p:spPr>
      </p:pic>
      <p:pic>
        <p:nvPicPr>
          <p:cNvPr id="28" name="1639443009.wav-zebra.wav">
            <a:hlinkClick r:id="" action="ppaction://media"/>
          </p:cNvPr>
          <p:cNvPicPr>
            <a:picLocks noRot="1" noChangeAspect="1"/>
          </p:cNvPicPr>
          <p:nvPr>
            <a:audioFile r:link="rId6"/>
          </p:nvPr>
        </p:nvPicPr>
        <p:blipFill>
          <a:blip r:embed="rId28" cstate="print"/>
          <a:stretch>
            <a:fillRect/>
          </a:stretch>
        </p:blipFill>
        <p:spPr>
          <a:xfrm>
            <a:off x="-1643106" y="6491286"/>
            <a:ext cx="366714" cy="366714"/>
          </a:xfrm>
          <a:prstGeom prst="rect">
            <a:avLst/>
          </a:prstGeom>
        </p:spPr>
      </p:pic>
      <p:pic>
        <p:nvPicPr>
          <p:cNvPr id="22" name="зебра">
            <a:hlinkClick r:id="" action="ppaction://media"/>
          </p:cNvPr>
          <p:cNvPicPr>
            <a:picLocks noRot="1" noChangeAspect="1"/>
          </p:cNvPicPr>
          <p:nvPr>
            <a:wavAudioFile r:embed="rId7" name="зебра"/>
          </p:nvPr>
        </p:nvPicPr>
        <p:blipFill>
          <a:blip r:embed="rId29" cstate="print"/>
          <a:stretch>
            <a:fillRect/>
          </a:stretch>
        </p:blipFill>
        <p:spPr>
          <a:xfrm>
            <a:off x="9929850" y="4429132"/>
            <a:ext cx="304800" cy="304800"/>
          </a:xfrm>
          <a:prstGeom prst="rect">
            <a:avLst/>
          </a:prstGeom>
        </p:spPr>
      </p:pic>
      <p:pic>
        <p:nvPicPr>
          <p:cNvPr id="23" name="слон">
            <a:hlinkClick r:id="" action="ppaction://media"/>
          </p:cNvPr>
          <p:cNvPicPr>
            <a:picLocks noRot="1" noChangeAspect="1"/>
          </p:cNvPicPr>
          <p:nvPr>
            <a:wavAudioFile r:embed="rId8" name="слон"/>
          </p:nvPr>
        </p:nvPicPr>
        <p:blipFill>
          <a:blip r:embed="rId30" cstate="print"/>
          <a:stretch>
            <a:fillRect/>
          </a:stretch>
        </p:blipFill>
        <p:spPr>
          <a:xfrm>
            <a:off x="10287040" y="5357826"/>
            <a:ext cx="304800" cy="304800"/>
          </a:xfrm>
          <a:prstGeom prst="rect">
            <a:avLst/>
          </a:prstGeom>
        </p:spPr>
      </p:pic>
      <p:pic>
        <p:nvPicPr>
          <p:cNvPr id="29" name="маймуна">
            <a:hlinkClick r:id="" action="ppaction://media"/>
          </p:cNvPr>
          <p:cNvPicPr>
            <a:picLocks noRot="1" noChangeAspect="1"/>
          </p:cNvPicPr>
          <p:nvPr>
            <a:wavAudioFile r:embed="rId9" name="маймуна"/>
          </p:nvPr>
        </p:nvPicPr>
        <p:blipFill>
          <a:blip r:embed="rId31" cstate="print"/>
          <a:stretch>
            <a:fillRect/>
          </a:stretch>
        </p:blipFill>
        <p:spPr>
          <a:xfrm>
            <a:off x="10644230" y="357187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639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4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2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11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5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349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938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97" dur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1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10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10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10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>
                <p:cTn id="10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10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10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10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99253" l="0" r="100000">
                        <a14:foregroundMark x1="14431" y1="31270" x2="90172" y2="29989"/>
                        <a14:foregroundMark x1="10920" y1="1921" x2="99376" y2="10459"/>
                        <a14:foregroundMark x1="4290" y1="5229" x2="89392" y2="1494"/>
                        <a14:foregroundMark x1="780" y1="3949" x2="1404" y2="8645"/>
                        <a14:foregroundMark x1="39236" y1="98826" x2="99844" y2="99253"/>
                        <a14:foregroundMark x1="39236" y1="98399" x2="0" y2="97972"/>
                        <a14:foregroundMark x1="2418" y1="97332" x2="25897" y2="97332"/>
                        <a14:backgroundMark x1="4758" y1="86233" x2="6162" y2="86233"/>
                        <a14:backgroundMark x1="7956" y1="89221" x2="7488" y2="94023"/>
                        <a14:backgroundMark x1="11232" y1="79723" x2="13651" y2="82284"/>
                        <a14:backgroundMark x1="15055" y1="88367" x2="15211" y2="93597"/>
                        <a14:backgroundMark x1="19969" y1="82284" x2="19657" y2="85806"/>
                        <a14:backgroundMark x1="21607" y1="86233" x2="21139" y2="86873"/>
                        <a14:backgroundMark x1="22231" y1="86446" x2="22075" y2="86660"/>
                        <a14:backgroundMark x1="14275" y1="86446" x2="14275" y2="86446"/>
                        <a14:backgroundMark x1="23011" y1="95945" x2="23947" y2="96585"/>
                        <a14:backgroundMark x1="4602" y1="94877" x2="4134" y2="94877"/>
                        <a14:backgroundMark x1="18565" y1="96158" x2="19189" y2="96158"/>
                        <a14:backgroundMark x1="19657" y1="96158" x2="20281" y2="96158"/>
                        <a14:backgroundMark x1="9828" y1="96371" x2="12871" y2="96371"/>
                        <a14:backgroundMark x1="19501" y1="87940" x2="19969" y2="87086"/>
                      </a14:backgroundRemoval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9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Картина 2" descr="Dora 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214422"/>
            <a:ext cx="3859508" cy="4643470"/>
          </a:xfrm>
          <a:prstGeom prst="rect">
            <a:avLst/>
          </a:prstGeom>
        </p:spPr>
      </p:pic>
      <p:sp>
        <p:nvSpPr>
          <p:cNvPr id="12" name="Текстово поле 11"/>
          <p:cNvSpPr txBox="1"/>
          <p:nvPr/>
        </p:nvSpPr>
        <p:spPr>
          <a:xfrm>
            <a:off x="4867276" y="1724012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pic>
        <p:nvPicPr>
          <p:cNvPr id="10" name="Картина 9" descr="971_995327510504960_6946033917773910270_n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29058" y="571480"/>
            <a:ext cx="5214942" cy="6286520"/>
          </a:xfrm>
          <a:prstGeom prst="rect">
            <a:avLst/>
          </a:prstGeom>
        </p:spPr>
      </p:pic>
      <p:sp>
        <p:nvSpPr>
          <p:cNvPr id="13" name="Текстово поле 12"/>
          <p:cNvSpPr txBox="1"/>
          <p:nvPr/>
        </p:nvSpPr>
        <p:spPr>
          <a:xfrm rot="21216712">
            <a:off x="4718620" y="1427120"/>
            <a:ext cx="3910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bg-BG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Деца, познавате ли този герой?   </a:t>
            </a:r>
            <a:r>
              <a:rPr lang="bg-BG" sz="2400" dirty="0" smtClean="0">
                <a:latin typeface="Arial" pitchFamily="34" charset="0"/>
                <a:cs typeface="Arial" pitchFamily="34" charset="0"/>
              </a:rPr>
              <a:t>Как се нарича?</a:t>
            </a:r>
            <a:r>
              <a:rPr lang="bg-BG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</a:t>
            </a:r>
            <a:endParaRPr lang="bg-BG" sz="2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Защо ли е дошла при нас?       </a:t>
            </a:r>
            <a:endParaRPr lang="bg-BG" sz="2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Някой знае ли?    Кои са те?</a:t>
            </a:r>
            <a:r>
              <a:rPr lang="bg-BG" sz="24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</a:t>
            </a:r>
            <a:r>
              <a:rPr lang="bg-BG" sz="24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7" name="Картина 6" descr="liastovica_7f06d_2982496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2928990" y="-285776"/>
            <a:ext cx="2540579" cy="2540579"/>
          </a:xfrm>
          <a:prstGeom prst="rect">
            <a:avLst/>
          </a:prstGeom>
        </p:spPr>
      </p:pic>
      <p:pic>
        <p:nvPicPr>
          <p:cNvPr id="9" name="Picture 10" descr="fish2-6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3500494" y="5000636"/>
            <a:ext cx="2438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Картина 5" descr="abeille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572660" y="928670"/>
            <a:ext cx="1714500" cy="828675"/>
          </a:xfrm>
          <a:prstGeom prst="rect">
            <a:avLst/>
          </a:prstGeom>
        </p:spPr>
      </p:pic>
      <p:pic>
        <p:nvPicPr>
          <p:cNvPr id="11" name="Картина 10" descr="61085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786974" y="3429000"/>
            <a:ext cx="2786050" cy="3429000"/>
          </a:xfrm>
          <a:prstGeom prst="rect">
            <a:avLst/>
          </a:prstGeom>
        </p:spPr>
      </p:pic>
      <p:pic>
        <p:nvPicPr>
          <p:cNvPr id="16" name="1329891802.wav-p4ela.wav">
            <a:hlinkClick r:id="" action="ppaction://media"/>
          </p:cNvPr>
          <p:cNvPicPr>
            <a:picLocks noRot="1" noChangeAspect="1"/>
          </p:cNvPicPr>
          <p:nvPr>
            <a:wavAudioFile r:embed="rId1" name="1329891802.wav-p4ela.wav"/>
          </p:nvPr>
        </p:nvPicPr>
        <p:blipFill>
          <a:blip r:embed="rId14" cstate="print"/>
          <a:stretch>
            <a:fillRect/>
          </a:stretch>
        </p:blipFill>
        <p:spPr>
          <a:xfrm>
            <a:off x="10287040" y="2071678"/>
            <a:ext cx="304800" cy="304800"/>
          </a:xfrm>
          <a:prstGeom prst="rect">
            <a:avLst/>
          </a:prstGeom>
        </p:spPr>
      </p:pic>
      <p:pic>
        <p:nvPicPr>
          <p:cNvPr id="17" name="Записан звук-1">
            <a:hlinkClick r:id="" action="ppaction://media"/>
          </p:cNvPr>
          <p:cNvPicPr>
            <a:picLocks noRot="1" noChangeAspect="1"/>
          </p:cNvPicPr>
          <p:nvPr>
            <a:wavAudioFile r:embed="rId2" name="Записан звук-1"/>
          </p:nvPr>
        </p:nvPicPr>
        <p:blipFill>
          <a:blip r:embed="rId15" cstate="print"/>
          <a:stretch>
            <a:fillRect/>
          </a:stretch>
        </p:blipFill>
        <p:spPr>
          <a:xfrm>
            <a:off x="10215602" y="721521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5" name="Записан звук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48148E-6 L 0.79948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41875 0.059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" y="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022E-16 L -0.74618 0.0965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" y="4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58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2783 0.356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1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2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9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424612"/>
            <a:ext cx="322811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9332" y="6424612"/>
            <a:ext cx="32466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E:\ОС\гифчета и картинки\различни гифчета\cc3d4e03da2a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5493991" cy="3553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ово поле 7"/>
          <p:cNvSpPr txBox="1"/>
          <p:nvPr/>
        </p:nvSpPr>
        <p:spPr>
          <a:xfrm rot="21449054">
            <a:off x="170769" y="1661355"/>
            <a:ext cx="49800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5400" i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lak" pitchFamily="66" charset="0"/>
              </a:rPr>
              <a:t>Животни</a:t>
            </a:r>
          </a:p>
          <a:p>
            <a:pPr algn="ctr"/>
            <a:r>
              <a:rPr lang="bg-BG" sz="5400" i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lak" pitchFamily="66" charset="0"/>
              </a:rPr>
              <a:t>в зоопарка</a:t>
            </a:r>
            <a:endParaRPr lang="bg-BG" sz="5400" i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urlak" pitchFamily="66" charset="0"/>
            </a:endParaRPr>
          </a:p>
        </p:txBody>
      </p:sp>
      <p:sp>
        <p:nvSpPr>
          <p:cNvPr id="9" name="Правоъгълник 8"/>
          <p:cNvSpPr/>
          <p:nvPr/>
        </p:nvSpPr>
        <p:spPr>
          <a:xfrm>
            <a:off x="134666" y="3600347"/>
            <a:ext cx="6264696" cy="303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700" dirty="0" smtClean="0">
                <a:solidFill>
                  <a:srgbClr val="002060"/>
                </a:solidFill>
              </a:rPr>
              <a:t>В специално уредени зоопаркове живеят</a:t>
            </a:r>
          </a:p>
          <a:p>
            <a:r>
              <a:rPr lang="bg-BG" sz="2700" dirty="0" smtClean="0">
                <a:solidFill>
                  <a:srgbClr val="002060"/>
                </a:solidFill>
              </a:rPr>
              <a:t>най – различни животни. </a:t>
            </a:r>
          </a:p>
          <a:p>
            <a:r>
              <a:rPr lang="bg-BG" sz="2700" dirty="0" smtClean="0">
                <a:solidFill>
                  <a:srgbClr val="002060"/>
                </a:solidFill>
              </a:rPr>
              <a:t>Специалисти се грижат за тях и</a:t>
            </a:r>
          </a:p>
          <a:p>
            <a:r>
              <a:rPr lang="bg-BG" sz="2700" dirty="0" smtClean="0">
                <a:solidFill>
                  <a:srgbClr val="002060"/>
                </a:solidFill>
              </a:rPr>
              <a:t>отглеждат малките.</a:t>
            </a:r>
          </a:p>
          <a:p>
            <a:r>
              <a:rPr lang="bg-BG" sz="2700" dirty="0" smtClean="0">
                <a:solidFill>
                  <a:srgbClr val="002060"/>
                </a:solidFill>
              </a:rPr>
              <a:t>Хранят ги, чистят им, лекуват ги.</a:t>
            </a:r>
          </a:p>
          <a:p>
            <a:r>
              <a:rPr lang="bg-BG" sz="2800" dirty="0" smtClean="0">
                <a:solidFill>
                  <a:srgbClr val="002060"/>
                </a:solidFill>
              </a:rPr>
              <a:t>Целта е да </a:t>
            </a:r>
            <a:r>
              <a:rPr lang="bg-BG" sz="2800" dirty="0">
                <a:solidFill>
                  <a:srgbClr val="002060"/>
                </a:solidFill>
              </a:rPr>
              <a:t>можем да ги </a:t>
            </a:r>
            <a:r>
              <a:rPr lang="bg-BG" sz="2800" dirty="0" smtClean="0">
                <a:solidFill>
                  <a:srgbClr val="002060"/>
                </a:solidFill>
              </a:rPr>
              <a:t>опознаваме</a:t>
            </a:r>
            <a:r>
              <a:rPr lang="bg-BG" sz="2800" dirty="0">
                <a:solidFill>
                  <a:srgbClr val="002060"/>
                </a:solidFill>
              </a:rPr>
              <a:t>, </a:t>
            </a:r>
            <a:r>
              <a:rPr lang="bg-BG" sz="2800" dirty="0" smtClean="0">
                <a:solidFill>
                  <a:srgbClr val="002060"/>
                </a:solidFill>
              </a:rPr>
              <a:t>да ги изучаваме </a:t>
            </a:r>
            <a:r>
              <a:rPr lang="bg-BG" sz="2800" dirty="0">
                <a:solidFill>
                  <a:srgbClr val="002060"/>
                </a:solidFill>
              </a:rPr>
              <a:t>и да им се любуваме.</a:t>
            </a:r>
          </a:p>
        </p:txBody>
      </p:sp>
      <p:pic>
        <p:nvPicPr>
          <p:cNvPr id="10" name="Картина 9" descr="TN_20-5-07-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375664" y="4596277"/>
            <a:ext cx="2071007" cy="2275787"/>
          </a:xfrm>
          <a:prstGeom prst="roundRect">
            <a:avLst/>
          </a:prstGeom>
          <a:effectLst>
            <a:softEdge rad="12700"/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97619" l="0" r="99667">
                        <a14:foregroundMark x1="64000" y1="81548" x2="71000" y2="79762"/>
                        <a14:foregroundMark x1="36667" y1="10714" x2="37667" y2="25595"/>
                        <a14:foregroundMark x1="33000" y1="8929" x2="33667" y2="13690"/>
                        <a14:foregroundMark x1="36667" y1="5357" x2="35333" y2="13690"/>
                        <a14:foregroundMark x1="84667" y1="12500" x2="79667" y2="38095"/>
                        <a14:foregroundMark x1="86000" y1="38095" x2="86000" y2="48810"/>
                        <a14:foregroundMark x1="89000" y1="48214" x2="89667" y2="48214"/>
                        <a14:backgroundMark x1="11333" y1="4762" x2="6333" y2="57143"/>
                        <a14:backgroundMark x1="48667" y1="16071" x2="68333" y2="35119"/>
                        <a14:backgroundMark x1="84000" y1="44048" x2="82333" y2="5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21374"/>
          <a:stretch/>
        </p:blipFill>
        <p:spPr>
          <a:xfrm>
            <a:off x="4788024" y="4401984"/>
            <a:ext cx="2005439" cy="1428324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5471" y="43301"/>
            <a:ext cx="2619375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8944" y="1576679"/>
            <a:ext cx="2154938" cy="1658292"/>
          </a:xfrm>
          <a:prstGeom prst="roundRect">
            <a:avLst>
              <a:gd name="adj" fmla="val 1647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904" y="3224611"/>
            <a:ext cx="2068427" cy="1551320"/>
          </a:xfrm>
          <a:prstGeom prst="roundRect">
            <a:avLst>
              <a:gd name="adj" fmla="val 2028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32891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9253" l="0" r="100000">
                        <a14:foregroundMark x1="14431" y1="31270" x2="90172" y2="29989"/>
                        <a14:foregroundMark x1="10920" y1="1921" x2="99376" y2="10459"/>
                        <a14:foregroundMark x1="4290" y1="5229" x2="89392" y2="1494"/>
                        <a14:foregroundMark x1="780" y1="3949" x2="1404" y2="8645"/>
                        <a14:foregroundMark x1="39236" y1="98826" x2="99844" y2="99253"/>
                        <a14:foregroundMark x1="39236" y1="98399" x2="0" y2="97972"/>
                        <a14:foregroundMark x1="2418" y1="97332" x2="25897" y2="97332"/>
                        <a14:backgroundMark x1="4758" y1="86233" x2="6162" y2="86233"/>
                        <a14:backgroundMark x1="7956" y1="89221" x2="7488" y2="94023"/>
                        <a14:backgroundMark x1="11232" y1="79723" x2="13651" y2="82284"/>
                        <a14:backgroundMark x1="15055" y1="88367" x2="15211" y2="93597"/>
                        <a14:backgroundMark x1="19969" y1="82284" x2="19657" y2="85806"/>
                        <a14:backgroundMark x1="21607" y1="86233" x2="21139" y2="86873"/>
                        <a14:backgroundMark x1="22231" y1="86446" x2="22075" y2="86660"/>
                        <a14:backgroundMark x1="14275" y1="86446" x2="14275" y2="86446"/>
                        <a14:backgroundMark x1="23011" y1="95945" x2="23947" y2="96585"/>
                        <a14:backgroundMark x1="4602" y1="94877" x2="4134" y2="94877"/>
                        <a14:backgroundMark x1="18565" y1="96158" x2="19189" y2="96158"/>
                        <a14:backgroundMark x1="19657" y1="96158" x2="20281" y2="96158"/>
                        <a14:backgroundMark x1="9828" y1="96371" x2="12871" y2="96371"/>
                        <a14:backgroundMark x1="19501" y1="87940" x2="19969" y2="87086"/>
                      </a14:backgroundRemoval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9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424612"/>
            <a:ext cx="322811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9332" y="6424612"/>
            <a:ext cx="32466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E:\ОС\гифчета и картинки\животни 1\17-18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22"/>
            <a:ext cx="9144000" cy="6891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Картина 6" descr="TN_29-01-2010_9R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3714874"/>
            <a:ext cx="1154914" cy="1926702"/>
          </a:xfrm>
          <a:prstGeom prst="roundRect">
            <a:avLst/>
          </a:prstGeom>
          <a:effectLst/>
        </p:spPr>
      </p:pic>
      <p:pic>
        <p:nvPicPr>
          <p:cNvPr id="8" name="Картина 7" descr="TN_20-5-07-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1151533" y="5833753"/>
            <a:ext cx="1376216" cy="963351"/>
          </a:xfrm>
          <a:prstGeom prst="roundRect">
            <a:avLst/>
          </a:prstGeom>
          <a:effectLst>
            <a:softEdge rad="12700"/>
          </a:effectLst>
        </p:spPr>
      </p:pic>
      <p:pic>
        <p:nvPicPr>
          <p:cNvPr id="9" name="Картина 8" descr="TN_20-5-07-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67569" y="4850094"/>
            <a:ext cx="1727277" cy="2057331"/>
          </a:xfrm>
          <a:prstGeom prst="roundRect">
            <a:avLst/>
          </a:prstGeom>
          <a:effectLst>
            <a:softEdge rad="12700"/>
          </a:effectLst>
        </p:spPr>
      </p:pic>
      <p:pic>
        <p:nvPicPr>
          <p:cNvPr id="10242" name="Picture 2" descr="C:\Documents and Settings\VESI\Desktop\Нова папка (2)\imagesц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0" b="98953" l="0" r="100000">
                        <a14:backgroundMark x1="92424" y1="67539" x2="96212" y2="78010"/>
                        <a14:backgroundMark x1="93939" y1="63351" x2="96970" y2="56545"/>
                        <a14:backgroundMark x1="90909" y1="70157" x2="90530" y2="72775"/>
                        <a14:backgroundMark x1="87879" y1="70157" x2="90152" y2="70157"/>
                        <a14:backgroundMark x1="80682" y1="84817" x2="84091" y2="88482"/>
                        <a14:backgroundMark x1="78030" y1="81675" x2="81061" y2="82723"/>
                        <a14:backgroundMark x1="79924" y1="94764" x2="42424" y2="95288"/>
                        <a14:backgroundMark x1="51894" y1="88482" x2="54167" y2="90052"/>
                        <a14:backgroundMark x1="38258" y1="93194" x2="41667" y2="93194"/>
                        <a14:backgroundMark x1="17045" y1="93717" x2="14773" y2="95288"/>
                        <a14:backgroundMark x1="22348" y1="75916" x2="24242" y2="73298"/>
                        <a14:backgroundMark x1="20455" y1="78534" x2="19318" y2="74869"/>
                        <a14:backgroundMark x1="24621" y1="69110" x2="25000" y2="71728"/>
                        <a14:backgroundMark x1="26894" y1="71204" x2="25379" y2="73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12270"/>
            <a:ext cx="1620179" cy="1172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:\ОС\гифчета и картинки\животни 1\2-16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702254"/>
            <a:ext cx="1688639" cy="15467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E:\ОС\гифчета и картинки\животни 1\2_20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162" y="5654333"/>
            <a:ext cx="2108502" cy="12299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E:\ОС\гифчета и картинки\животни 1\8-75pelikan.gif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739" y="3140968"/>
            <a:ext cx="1700212" cy="144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E:\ОС\гифчета и картинки\животни 1\8-72KOTKI.gif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60" y="5712269"/>
            <a:ext cx="2051495" cy="11526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Текстово поле 13"/>
          <p:cNvSpPr txBox="1"/>
          <p:nvPr/>
        </p:nvSpPr>
        <p:spPr>
          <a:xfrm>
            <a:off x="0" y="0"/>
            <a:ext cx="8643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dirty="0" smtClean="0"/>
              <a:t>Къде можем да срещнем тези животни в естествената им среда?</a:t>
            </a:r>
            <a:endParaRPr lang="bg-BG" sz="3600" dirty="0"/>
          </a:p>
        </p:txBody>
      </p:sp>
    </p:spTree>
    <p:extLst>
      <p:ext uri="{BB962C8B-B14F-4D97-AF65-F5344CB8AC3E}">
        <p14:creationId xmlns="" xmlns:p14="http://schemas.microsoft.com/office/powerpoint/2010/main" val="297489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9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E:\ОС\гифчета и картинки\различни гифчета\03a900095c6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42" y="943314"/>
            <a:ext cx="9133265" cy="4694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ОС\гифчета и картинки\различни гифчета\cc3d4e03da2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365" y="-44283"/>
            <a:ext cx="9174371" cy="13731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ово поле 8"/>
          <p:cNvSpPr txBox="1"/>
          <p:nvPr/>
        </p:nvSpPr>
        <p:spPr>
          <a:xfrm>
            <a:off x="1547663" y="527816"/>
            <a:ext cx="6984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800" i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lak" pitchFamily="66" charset="0"/>
              </a:rPr>
              <a:t>Познай животното:</a:t>
            </a:r>
            <a:endParaRPr lang="bg-BG" sz="4800" i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urlak" pitchFamily="66" charset="0"/>
            </a:endParaRPr>
          </a:p>
        </p:txBody>
      </p:sp>
      <p:pic>
        <p:nvPicPr>
          <p:cNvPr id="10" name="Picture 3" descr="E:\ОС\гифчета и картинки\животни 1\6-55о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64" y="1125999"/>
            <a:ext cx="952419" cy="13757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ОС\гифчета и картинки\животни 1\8-72KOTKI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298" y="5075663"/>
            <a:ext cx="2707953" cy="15215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424612"/>
            <a:ext cx="322811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9332" y="6424612"/>
            <a:ext cx="32466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E:\ОС\гифчета и картинки\животни 1\5-45kotki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45" y="4616772"/>
            <a:ext cx="1702198" cy="22412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t0.gstatic.com/images?q=tbn:ANd9GcSQFipwJbyCNz2QlXhAtGBDm36Roci5tr-8oQHnZBugAJiCdsVRee3g8yrs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12307"/>
          <a:stretch/>
        </p:blipFill>
        <p:spPr bwMode="auto">
          <a:xfrm>
            <a:off x="2126896" y="5015134"/>
            <a:ext cx="2183789" cy="1794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8165115" y="4553469"/>
            <a:ext cx="1002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rgbClr val="002060"/>
                </a:solidFill>
              </a:rPr>
              <a:t>Кликни </a:t>
            </a:r>
          </a:p>
          <a:p>
            <a:r>
              <a:rPr lang="bg-BG" dirty="0" smtClean="0">
                <a:solidFill>
                  <a:srgbClr val="002060"/>
                </a:solidFill>
              </a:rPr>
              <a:t>до него.</a:t>
            </a:r>
            <a:endParaRPr lang="bg-BG" dirty="0">
              <a:solidFill>
                <a:srgbClr val="002060"/>
              </a:solidFill>
            </a:endParaRPr>
          </a:p>
        </p:txBody>
      </p:sp>
      <p:pic>
        <p:nvPicPr>
          <p:cNvPr id="4102" name="Picture 6" descr="E:\ОС\гифчета и картинки\животни 1\3_32_kon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128" y="5477098"/>
            <a:ext cx="1841203" cy="13809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ово поле 6"/>
          <p:cNvSpPr txBox="1"/>
          <p:nvPr/>
        </p:nvSpPr>
        <p:spPr>
          <a:xfrm rot="358848">
            <a:off x="907457" y="2531492"/>
            <a:ext cx="1247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002060"/>
                </a:solidFill>
              </a:rPr>
              <a:t>Живея в</a:t>
            </a:r>
          </a:p>
          <a:p>
            <a:r>
              <a:rPr lang="bg-BG" sz="2000" b="1" dirty="0" smtClean="0">
                <a:solidFill>
                  <a:srgbClr val="002060"/>
                </a:solidFill>
              </a:rPr>
              <a:t>Зоопарк.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19" name="Текстово поле 18"/>
          <p:cNvSpPr txBox="1"/>
          <p:nvPr/>
        </p:nvSpPr>
        <p:spPr>
          <a:xfrm rot="21008439">
            <a:off x="2729278" y="2284603"/>
            <a:ext cx="15995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002060"/>
                </a:solidFill>
              </a:rPr>
              <a:t>За мен се полагат специални грижи.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20" name="Текстово поле 19"/>
          <p:cNvSpPr txBox="1"/>
          <p:nvPr/>
        </p:nvSpPr>
        <p:spPr>
          <a:xfrm rot="417727">
            <a:off x="4697003" y="2412374"/>
            <a:ext cx="1600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002060"/>
                </a:solidFill>
              </a:rPr>
              <a:t>Хората идват, за да ме видят.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21" name="Текстово поле 20"/>
          <p:cNvSpPr txBox="1"/>
          <p:nvPr/>
        </p:nvSpPr>
        <p:spPr>
          <a:xfrm rot="21107153">
            <a:off x="6665688" y="2381352"/>
            <a:ext cx="124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002060"/>
                </a:solidFill>
              </a:rPr>
              <a:t>Аз съм…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11" name="Текстово поле 10"/>
          <p:cNvSpPr txBox="1"/>
          <p:nvPr/>
        </p:nvSpPr>
        <p:spPr>
          <a:xfrm>
            <a:off x="3230094" y="1459984"/>
            <a:ext cx="2683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dirty="0" smtClean="0">
                <a:solidFill>
                  <a:srgbClr val="002060"/>
                </a:solidFill>
              </a:rPr>
              <a:t>А останалите са:</a:t>
            </a:r>
            <a:endParaRPr lang="bg-BG" sz="2800" dirty="0">
              <a:solidFill>
                <a:srgbClr val="002060"/>
              </a:solidFill>
            </a:endParaRPr>
          </a:p>
        </p:txBody>
      </p:sp>
      <p:sp>
        <p:nvSpPr>
          <p:cNvPr id="23" name="Текстово поле 22"/>
          <p:cNvSpPr txBox="1"/>
          <p:nvPr/>
        </p:nvSpPr>
        <p:spPr>
          <a:xfrm>
            <a:off x="205992" y="4161268"/>
            <a:ext cx="2448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 smtClean="0">
                <a:solidFill>
                  <a:srgbClr val="002060"/>
                </a:solidFill>
              </a:rPr>
              <a:t>домашен любимец</a:t>
            </a:r>
            <a:endParaRPr lang="bg-BG" sz="2000" dirty="0">
              <a:solidFill>
                <a:srgbClr val="002060"/>
              </a:solidFill>
            </a:endParaRPr>
          </a:p>
        </p:txBody>
      </p:sp>
      <p:sp>
        <p:nvSpPr>
          <p:cNvPr id="24" name="Текстово поле 23"/>
          <p:cNvSpPr txBox="1"/>
          <p:nvPr/>
        </p:nvSpPr>
        <p:spPr>
          <a:xfrm>
            <a:off x="2591780" y="4242326"/>
            <a:ext cx="1718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 smtClean="0">
                <a:solidFill>
                  <a:srgbClr val="002060"/>
                </a:solidFill>
              </a:rPr>
              <a:t>диво животно</a:t>
            </a:r>
            <a:endParaRPr lang="bg-BG" sz="2000" dirty="0">
              <a:solidFill>
                <a:srgbClr val="002060"/>
              </a:solidFill>
            </a:endParaRPr>
          </a:p>
        </p:txBody>
      </p:sp>
      <p:sp>
        <p:nvSpPr>
          <p:cNvPr id="25" name="Текстово поле 24"/>
          <p:cNvSpPr txBox="1"/>
          <p:nvPr/>
        </p:nvSpPr>
        <p:spPr>
          <a:xfrm>
            <a:off x="4273084" y="4165423"/>
            <a:ext cx="3006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 smtClean="0">
                <a:solidFill>
                  <a:srgbClr val="002060"/>
                </a:solidFill>
              </a:rPr>
              <a:t>селскостопанско животно</a:t>
            </a:r>
            <a:endParaRPr lang="bg-BG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54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19653E-6 L -0.00538 -0.3294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6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9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E:\ОС\гифчета и картинки\различни гифчета\03a900095c6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42" y="943314"/>
            <a:ext cx="9133265" cy="4694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ОС\гифчета и картинки\различни гифчета\cc3d4e03da2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65" y="-44283"/>
            <a:ext cx="9174371" cy="13731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ово поле 8"/>
          <p:cNvSpPr txBox="1"/>
          <p:nvPr/>
        </p:nvSpPr>
        <p:spPr>
          <a:xfrm>
            <a:off x="1547663" y="527816"/>
            <a:ext cx="6984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800" i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lak" pitchFamily="66" charset="0"/>
              </a:rPr>
              <a:t>Познай животното:</a:t>
            </a:r>
            <a:endParaRPr lang="bg-BG" sz="4800" i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urlak" pitchFamily="66" charset="0"/>
            </a:endParaRPr>
          </a:p>
        </p:txBody>
      </p:sp>
      <p:pic>
        <p:nvPicPr>
          <p:cNvPr id="10" name="Picture 3" descr="E:\ОС\гифчета и картинки\животни 1\6-55о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64" y="1125999"/>
            <a:ext cx="952419" cy="13757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424612"/>
            <a:ext cx="322811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9332" y="6424612"/>
            <a:ext cx="32466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8165115" y="4553469"/>
            <a:ext cx="98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rgbClr val="002060"/>
                </a:solidFill>
              </a:rPr>
              <a:t>Кликни </a:t>
            </a:r>
          </a:p>
          <a:p>
            <a:r>
              <a:rPr lang="bg-BG" dirty="0" smtClean="0">
                <a:solidFill>
                  <a:srgbClr val="002060"/>
                </a:solidFill>
              </a:rPr>
              <a:t>до него.</a:t>
            </a:r>
            <a:endParaRPr lang="bg-BG" dirty="0">
              <a:solidFill>
                <a:srgbClr val="002060"/>
              </a:solidFill>
            </a:endParaRPr>
          </a:p>
        </p:txBody>
      </p:sp>
      <p:sp>
        <p:nvSpPr>
          <p:cNvPr id="7" name="Текстово поле 6"/>
          <p:cNvSpPr txBox="1"/>
          <p:nvPr/>
        </p:nvSpPr>
        <p:spPr>
          <a:xfrm rot="358848">
            <a:off x="907457" y="2377604"/>
            <a:ext cx="1247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002060"/>
                </a:solidFill>
              </a:rPr>
              <a:t>Живея в</a:t>
            </a:r>
          </a:p>
          <a:p>
            <a:r>
              <a:rPr lang="bg-BG" sz="2000" b="1" dirty="0" smtClean="0">
                <a:solidFill>
                  <a:srgbClr val="002060"/>
                </a:solidFill>
              </a:rPr>
              <a:t>дома на хората.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19" name="Текстово поле 18"/>
          <p:cNvSpPr txBox="1"/>
          <p:nvPr/>
        </p:nvSpPr>
        <p:spPr>
          <a:xfrm rot="21008439">
            <a:off x="2729278" y="2438491"/>
            <a:ext cx="1599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002060"/>
                </a:solidFill>
              </a:rPr>
              <a:t>Те се грижат за мен, хранят ме.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20" name="Текстово поле 19"/>
          <p:cNvSpPr txBox="1"/>
          <p:nvPr/>
        </p:nvSpPr>
        <p:spPr>
          <a:xfrm rot="417727">
            <a:off x="4697003" y="2258486"/>
            <a:ext cx="1600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002060"/>
                </a:solidFill>
              </a:rPr>
              <a:t>Радват ми се и ме обичат. И аз ги обичам.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21" name="Текстово поле 20"/>
          <p:cNvSpPr txBox="1"/>
          <p:nvPr/>
        </p:nvSpPr>
        <p:spPr>
          <a:xfrm rot="21107153">
            <a:off x="6664565" y="2253403"/>
            <a:ext cx="124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002060"/>
                </a:solidFill>
              </a:rPr>
              <a:t>Аз съм…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11" name="Текстово поле 10"/>
          <p:cNvSpPr txBox="1"/>
          <p:nvPr/>
        </p:nvSpPr>
        <p:spPr>
          <a:xfrm>
            <a:off x="3230094" y="1459984"/>
            <a:ext cx="2683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dirty="0" smtClean="0">
                <a:solidFill>
                  <a:srgbClr val="002060"/>
                </a:solidFill>
              </a:rPr>
              <a:t>А останалите са:</a:t>
            </a:r>
            <a:endParaRPr lang="bg-BG" sz="2800" dirty="0">
              <a:solidFill>
                <a:srgbClr val="002060"/>
              </a:solidFill>
            </a:endParaRPr>
          </a:p>
        </p:txBody>
      </p:sp>
      <p:sp>
        <p:nvSpPr>
          <p:cNvPr id="23" name="Текстово поле 22"/>
          <p:cNvSpPr txBox="1"/>
          <p:nvPr/>
        </p:nvSpPr>
        <p:spPr>
          <a:xfrm>
            <a:off x="205992" y="4161268"/>
            <a:ext cx="2448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 smtClean="0">
                <a:solidFill>
                  <a:srgbClr val="002060"/>
                </a:solidFill>
              </a:rPr>
              <a:t>животно от Зоопарк</a:t>
            </a:r>
            <a:endParaRPr lang="bg-BG" sz="2000" dirty="0">
              <a:solidFill>
                <a:srgbClr val="002060"/>
              </a:solidFill>
            </a:endParaRPr>
          </a:p>
        </p:txBody>
      </p:sp>
      <p:sp>
        <p:nvSpPr>
          <p:cNvPr id="24" name="Текстово поле 23"/>
          <p:cNvSpPr txBox="1"/>
          <p:nvPr/>
        </p:nvSpPr>
        <p:spPr>
          <a:xfrm>
            <a:off x="6541682" y="4242326"/>
            <a:ext cx="1718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 smtClean="0">
                <a:solidFill>
                  <a:srgbClr val="002060"/>
                </a:solidFill>
              </a:rPr>
              <a:t>диво животно</a:t>
            </a:r>
            <a:endParaRPr lang="bg-BG" sz="2000" dirty="0">
              <a:solidFill>
                <a:srgbClr val="002060"/>
              </a:solidFill>
            </a:endParaRPr>
          </a:p>
        </p:txBody>
      </p:sp>
      <p:sp>
        <p:nvSpPr>
          <p:cNvPr id="25" name="Текстово поле 24"/>
          <p:cNvSpPr txBox="1"/>
          <p:nvPr/>
        </p:nvSpPr>
        <p:spPr>
          <a:xfrm>
            <a:off x="2654133" y="4195701"/>
            <a:ext cx="3006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 smtClean="0">
                <a:solidFill>
                  <a:srgbClr val="002060"/>
                </a:solidFill>
              </a:rPr>
              <a:t>селскостопанско животно</a:t>
            </a:r>
            <a:endParaRPr lang="bg-BG" sz="2000" dirty="0">
              <a:solidFill>
                <a:srgbClr val="002060"/>
              </a:solidFill>
            </a:endParaRPr>
          </a:p>
        </p:txBody>
      </p:sp>
      <p:pic>
        <p:nvPicPr>
          <p:cNvPr id="5122" name="Picture 2" descr="E:\ОС\гифчета и картинки\животни 1\3-26KUCHETA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941" y="5015135"/>
            <a:ext cx="1680774" cy="17602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ОС\гифчета и картинки\животни 1\3_37-sova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744" y="4869160"/>
            <a:ext cx="1496730" cy="19020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Картина 25" descr="TN_11-12-07_02e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323527" y="4585313"/>
            <a:ext cx="2268251" cy="2314031"/>
          </a:xfrm>
          <a:prstGeom prst="roundRect">
            <a:avLst/>
          </a:prstGeom>
          <a:effectLst/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4843" b="99758" l="8226" r="90000">
                        <a14:foregroundMark x1="37419" y1="97821" x2="42097" y2="97821"/>
                        <a14:foregroundMark x1="42903" y1="98547" x2="46613" y2="93462"/>
                        <a14:foregroundMark x1="46290" y1="96126" x2="48065" y2="92252"/>
                        <a14:foregroundMark x1="35968" y1="92736" x2="37419" y2="92736"/>
                        <a14:foregroundMark x1="65806" y1="84504" x2="72097" y2="80630"/>
                        <a14:foregroundMark x1="64194" y1="82809" x2="64516" y2="84988"/>
                        <a14:foregroundMark x1="75000" y1="85956" x2="81935" y2="86441"/>
                        <a14:foregroundMark x1="82742" y1="85714" x2="85323" y2="82809"/>
                        <a14:backgroundMark x1="41452" y1="96852" x2="43548" y2="96852"/>
                        <a14:backgroundMark x1="81290" y1="93705" x2="85806" y2="95642"/>
                        <a14:backgroundMark x1="76613" y1="66586" x2="76613" y2="70944"/>
                        <a14:backgroundMark x1="76129" y1="71429" x2="75000" y2="77482"/>
                        <a14:backgroundMark x1="75323" y1="77240" x2="75323" y2="78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25535" y="5028180"/>
            <a:ext cx="2949594" cy="1743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6666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0.20642 -0.3699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9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E:\ОС\гифчета и картинки\различни гифчета\03a900095c6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42" y="943314"/>
            <a:ext cx="9133265" cy="4694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ОС\гифчета и картинки\различни гифчета\cc3d4e03da2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365" y="-44283"/>
            <a:ext cx="9174371" cy="13731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ово поле 8"/>
          <p:cNvSpPr txBox="1"/>
          <p:nvPr/>
        </p:nvSpPr>
        <p:spPr>
          <a:xfrm>
            <a:off x="1547663" y="527816"/>
            <a:ext cx="6984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800" i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lak" pitchFamily="66" charset="0"/>
              </a:rPr>
              <a:t>Познай животното:</a:t>
            </a:r>
            <a:endParaRPr lang="bg-BG" sz="4800" i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urlak" pitchFamily="66" charset="0"/>
            </a:endParaRPr>
          </a:p>
        </p:txBody>
      </p:sp>
      <p:pic>
        <p:nvPicPr>
          <p:cNvPr id="10" name="Picture 3" descr="E:\ОС\гифчета и картинки\животни 1\6-55о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64" y="1125999"/>
            <a:ext cx="952419" cy="13757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424612"/>
            <a:ext cx="322811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9332" y="6424612"/>
            <a:ext cx="32466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8165115" y="4553469"/>
            <a:ext cx="98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rgbClr val="002060"/>
                </a:solidFill>
              </a:rPr>
              <a:t>Кликни </a:t>
            </a:r>
          </a:p>
          <a:p>
            <a:r>
              <a:rPr lang="bg-BG" dirty="0">
                <a:solidFill>
                  <a:srgbClr val="002060"/>
                </a:solidFill>
              </a:rPr>
              <a:t>д</a:t>
            </a:r>
            <a:r>
              <a:rPr lang="bg-BG" dirty="0" smtClean="0">
                <a:solidFill>
                  <a:srgbClr val="002060"/>
                </a:solidFill>
              </a:rPr>
              <a:t>о него.</a:t>
            </a:r>
            <a:endParaRPr lang="bg-BG" dirty="0">
              <a:solidFill>
                <a:srgbClr val="002060"/>
              </a:solidFill>
            </a:endParaRPr>
          </a:p>
        </p:txBody>
      </p:sp>
      <p:sp>
        <p:nvSpPr>
          <p:cNvPr id="7" name="Текстово поле 6"/>
          <p:cNvSpPr txBox="1"/>
          <p:nvPr/>
        </p:nvSpPr>
        <p:spPr>
          <a:xfrm rot="358848">
            <a:off x="924021" y="2526486"/>
            <a:ext cx="1247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002060"/>
                </a:solidFill>
              </a:rPr>
              <a:t>Живея</a:t>
            </a:r>
          </a:p>
          <a:p>
            <a:r>
              <a:rPr lang="bg-BG" sz="2000" b="1" dirty="0" smtClean="0">
                <a:solidFill>
                  <a:srgbClr val="002060"/>
                </a:solidFill>
              </a:rPr>
              <a:t>във фермата.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19" name="Текстово поле 18"/>
          <p:cNvSpPr txBox="1"/>
          <p:nvPr/>
        </p:nvSpPr>
        <p:spPr>
          <a:xfrm rot="21008439">
            <a:off x="2729277" y="2218710"/>
            <a:ext cx="15995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002060"/>
                </a:solidFill>
              </a:rPr>
              <a:t>Хората се грижат за мен, хранят ме,чистят ми.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20" name="Текстово поле 19"/>
          <p:cNvSpPr txBox="1"/>
          <p:nvPr/>
        </p:nvSpPr>
        <p:spPr>
          <a:xfrm rot="417727">
            <a:off x="4697003" y="2104598"/>
            <a:ext cx="16004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 smtClean="0">
                <a:solidFill>
                  <a:srgbClr val="002060"/>
                </a:solidFill>
              </a:rPr>
              <a:t>Аз </a:t>
            </a:r>
          </a:p>
          <a:p>
            <a:pPr algn="ctr"/>
            <a:r>
              <a:rPr lang="bg-BG" sz="2000" b="1" dirty="0" smtClean="0">
                <a:solidFill>
                  <a:srgbClr val="002060"/>
                </a:solidFill>
              </a:rPr>
              <a:t>им давам месо, мляко, кожа.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21" name="Текстово поле 20"/>
          <p:cNvSpPr txBox="1"/>
          <p:nvPr/>
        </p:nvSpPr>
        <p:spPr>
          <a:xfrm rot="21107153">
            <a:off x="6664566" y="2396084"/>
            <a:ext cx="124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002060"/>
                </a:solidFill>
              </a:rPr>
              <a:t>Аз съм…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11" name="Текстово поле 10"/>
          <p:cNvSpPr txBox="1"/>
          <p:nvPr/>
        </p:nvSpPr>
        <p:spPr>
          <a:xfrm>
            <a:off x="3230094" y="1459984"/>
            <a:ext cx="2683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dirty="0" smtClean="0">
                <a:solidFill>
                  <a:srgbClr val="002060"/>
                </a:solidFill>
              </a:rPr>
              <a:t>А останалите са:</a:t>
            </a:r>
            <a:endParaRPr lang="bg-BG" sz="2800" dirty="0">
              <a:solidFill>
                <a:srgbClr val="002060"/>
              </a:solidFill>
            </a:endParaRPr>
          </a:p>
        </p:txBody>
      </p:sp>
      <p:sp>
        <p:nvSpPr>
          <p:cNvPr id="23" name="Текстово поле 22"/>
          <p:cNvSpPr txBox="1"/>
          <p:nvPr/>
        </p:nvSpPr>
        <p:spPr>
          <a:xfrm>
            <a:off x="6406980" y="4196711"/>
            <a:ext cx="2448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 smtClean="0">
                <a:solidFill>
                  <a:srgbClr val="002060"/>
                </a:solidFill>
              </a:rPr>
              <a:t>животно от Зоопарк</a:t>
            </a:r>
            <a:endParaRPr lang="bg-BG" sz="2000" dirty="0">
              <a:solidFill>
                <a:srgbClr val="002060"/>
              </a:solidFill>
            </a:endParaRPr>
          </a:p>
        </p:txBody>
      </p:sp>
      <p:sp>
        <p:nvSpPr>
          <p:cNvPr id="24" name="Текстово поле 23"/>
          <p:cNvSpPr txBox="1"/>
          <p:nvPr/>
        </p:nvSpPr>
        <p:spPr>
          <a:xfrm>
            <a:off x="4615341" y="4242326"/>
            <a:ext cx="1718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 smtClean="0">
                <a:solidFill>
                  <a:srgbClr val="002060"/>
                </a:solidFill>
              </a:rPr>
              <a:t>диво животно</a:t>
            </a:r>
            <a:endParaRPr lang="bg-BG" sz="2000" dirty="0">
              <a:solidFill>
                <a:srgbClr val="002060"/>
              </a:solidFill>
            </a:endParaRPr>
          </a:p>
        </p:txBody>
      </p:sp>
      <p:sp>
        <p:nvSpPr>
          <p:cNvPr id="25" name="Текстово поле 24"/>
          <p:cNvSpPr txBox="1"/>
          <p:nvPr/>
        </p:nvSpPr>
        <p:spPr>
          <a:xfrm>
            <a:off x="842433" y="4242326"/>
            <a:ext cx="2535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 smtClean="0">
                <a:solidFill>
                  <a:srgbClr val="002060"/>
                </a:solidFill>
              </a:rPr>
              <a:t>домашен любимец</a:t>
            </a:r>
            <a:endParaRPr lang="bg-BG" sz="2000" dirty="0">
              <a:solidFill>
                <a:srgbClr val="002060"/>
              </a:solidFill>
            </a:endParaRPr>
          </a:p>
        </p:txBody>
      </p:sp>
      <p:pic>
        <p:nvPicPr>
          <p:cNvPr id="29" name="Picture 3" descr="E:\ОС\гифчета и картинки\животни 1\78ж.jp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358" y="5096785"/>
            <a:ext cx="2248022" cy="15490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://iliyan.info/wp-content/uploads/2012/03/shraus_zoopark_sofia.jp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20726" r="17770"/>
          <a:stretch/>
        </p:blipFill>
        <p:spPr bwMode="auto">
          <a:xfrm>
            <a:off x="6608777" y="4869160"/>
            <a:ext cx="1718906" cy="1859737"/>
          </a:xfrm>
          <a:prstGeom prst="ellipse">
            <a:avLst/>
          </a:prstGeom>
          <a:ln w="3175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Картина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7" y="4906017"/>
            <a:ext cx="1497555" cy="1901895"/>
          </a:xfrm>
          <a:prstGeom prst="rect">
            <a:avLst/>
          </a:prstGeom>
        </p:spPr>
      </p:pic>
      <p:pic>
        <p:nvPicPr>
          <p:cNvPr id="35" name="Picture 5" descr="http://agronet.bg/images/stories/kravi/bremenna-krava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9920" b="98660" l="3200" r="99600">
                        <a14:backgroundMark x1="36800" y1="69705" x2="35200" y2="83914"/>
                        <a14:backgroundMark x1="34600" y1="59517" x2="35600" y2="62466"/>
                        <a14:backgroundMark x1="58200" y1="68901" x2="60800" y2="72118"/>
                        <a14:backgroundMark x1="75400" y1="72118" x2="77600" y2="81501"/>
                        <a14:backgroundMark x1="87200" y1="64611" x2="86800" y2="69973"/>
                        <a14:backgroundMark x1="53400" y1="85255" x2="54400" y2="85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996" y="4986581"/>
            <a:ext cx="2246196" cy="16765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3406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454 -0.3388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" y="-1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9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E:\ОС\гифчета и картинки\различни гифчета\03a900095c6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42" y="943314"/>
            <a:ext cx="9133265" cy="4694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ОС\гифчета и картинки\различни гифчета\cc3d4e03da2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365" y="-44283"/>
            <a:ext cx="9174371" cy="13731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ово поле 8"/>
          <p:cNvSpPr txBox="1"/>
          <p:nvPr/>
        </p:nvSpPr>
        <p:spPr>
          <a:xfrm>
            <a:off x="1547663" y="527816"/>
            <a:ext cx="6984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800" i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lak" pitchFamily="66" charset="0"/>
              </a:rPr>
              <a:t>Познай животното:</a:t>
            </a:r>
            <a:endParaRPr lang="bg-BG" sz="4800" i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urlak" pitchFamily="66" charset="0"/>
            </a:endParaRPr>
          </a:p>
        </p:txBody>
      </p:sp>
      <p:pic>
        <p:nvPicPr>
          <p:cNvPr id="10" name="Picture 3" descr="E:\ОС\гифчета и картинки\животни 1\6-55о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64" y="1125999"/>
            <a:ext cx="952419" cy="13757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424612"/>
            <a:ext cx="322811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9332" y="6424612"/>
            <a:ext cx="32466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8165115" y="4553469"/>
            <a:ext cx="98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rgbClr val="002060"/>
                </a:solidFill>
              </a:rPr>
              <a:t>Кликни </a:t>
            </a:r>
          </a:p>
          <a:p>
            <a:r>
              <a:rPr lang="bg-BG" dirty="0">
                <a:solidFill>
                  <a:srgbClr val="002060"/>
                </a:solidFill>
              </a:rPr>
              <a:t>д</a:t>
            </a:r>
            <a:r>
              <a:rPr lang="bg-BG" dirty="0" smtClean="0">
                <a:solidFill>
                  <a:srgbClr val="002060"/>
                </a:solidFill>
              </a:rPr>
              <a:t>о него.</a:t>
            </a:r>
            <a:endParaRPr lang="bg-BG" dirty="0">
              <a:solidFill>
                <a:srgbClr val="002060"/>
              </a:solidFill>
            </a:endParaRPr>
          </a:p>
        </p:txBody>
      </p:sp>
      <p:sp>
        <p:nvSpPr>
          <p:cNvPr id="7" name="Текстово поле 6"/>
          <p:cNvSpPr txBox="1"/>
          <p:nvPr/>
        </p:nvSpPr>
        <p:spPr>
          <a:xfrm rot="358848">
            <a:off x="834175" y="2376583"/>
            <a:ext cx="1503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002060"/>
                </a:solidFill>
              </a:rPr>
              <a:t>   Живея свободно</a:t>
            </a:r>
          </a:p>
          <a:p>
            <a:r>
              <a:rPr lang="bg-BG" sz="2000" b="1" dirty="0">
                <a:solidFill>
                  <a:srgbClr val="002060"/>
                </a:solidFill>
              </a:rPr>
              <a:t> </a:t>
            </a:r>
            <a:r>
              <a:rPr lang="bg-BG" sz="2000" b="1" dirty="0" smtClean="0">
                <a:solidFill>
                  <a:srgbClr val="002060"/>
                </a:solidFill>
              </a:rPr>
              <a:t>       в природата.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19" name="Текстово поле 18"/>
          <p:cNvSpPr txBox="1"/>
          <p:nvPr/>
        </p:nvSpPr>
        <p:spPr>
          <a:xfrm rot="21008439">
            <a:off x="2879860" y="2359611"/>
            <a:ext cx="1447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002060"/>
                </a:solidFill>
              </a:rPr>
              <a:t>Сам се грижа за своя дом и прехрана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20" name="Текстово поле 19"/>
          <p:cNvSpPr txBox="1"/>
          <p:nvPr/>
        </p:nvSpPr>
        <p:spPr>
          <a:xfrm rot="417727">
            <a:off x="4697003" y="1950711"/>
            <a:ext cx="16004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 smtClean="0">
                <a:solidFill>
                  <a:srgbClr val="002060"/>
                </a:solidFill>
              </a:rPr>
              <a:t>Хората не ме обичат, защото влизам във фермите им.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21" name="Текстово поле 20"/>
          <p:cNvSpPr txBox="1"/>
          <p:nvPr/>
        </p:nvSpPr>
        <p:spPr>
          <a:xfrm rot="21107153">
            <a:off x="6664566" y="2396084"/>
            <a:ext cx="124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solidFill>
                  <a:srgbClr val="002060"/>
                </a:solidFill>
              </a:rPr>
              <a:t>Аз съм…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11" name="Текстово поле 10"/>
          <p:cNvSpPr txBox="1"/>
          <p:nvPr/>
        </p:nvSpPr>
        <p:spPr>
          <a:xfrm>
            <a:off x="3230094" y="1459984"/>
            <a:ext cx="2683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dirty="0" smtClean="0">
                <a:solidFill>
                  <a:srgbClr val="002060"/>
                </a:solidFill>
              </a:rPr>
              <a:t>А останалите са:</a:t>
            </a:r>
            <a:endParaRPr lang="bg-BG" sz="2800" dirty="0">
              <a:solidFill>
                <a:srgbClr val="002060"/>
              </a:solidFill>
            </a:endParaRPr>
          </a:p>
        </p:txBody>
      </p:sp>
      <p:sp>
        <p:nvSpPr>
          <p:cNvPr id="23" name="Текстово поле 22"/>
          <p:cNvSpPr txBox="1"/>
          <p:nvPr/>
        </p:nvSpPr>
        <p:spPr>
          <a:xfrm>
            <a:off x="3971492" y="4188035"/>
            <a:ext cx="2448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 smtClean="0">
                <a:solidFill>
                  <a:srgbClr val="002060"/>
                </a:solidFill>
              </a:rPr>
              <a:t>животно от Зоопарк</a:t>
            </a:r>
            <a:endParaRPr lang="bg-BG" sz="2000" dirty="0">
              <a:solidFill>
                <a:srgbClr val="002060"/>
              </a:solidFill>
            </a:endParaRPr>
          </a:p>
        </p:txBody>
      </p:sp>
      <p:sp>
        <p:nvSpPr>
          <p:cNvPr id="24" name="Текстово поле 23"/>
          <p:cNvSpPr txBox="1"/>
          <p:nvPr/>
        </p:nvSpPr>
        <p:spPr>
          <a:xfrm>
            <a:off x="932055" y="4213047"/>
            <a:ext cx="3104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 smtClean="0">
                <a:solidFill>
                  <a:srgbClr val="002060"/>
                </a:solidFill>
              </a:rPr>
              <a:t>селскостопанско животно</a:t>
            </a:r>
            <a:endParaRPr lang="bg-BG" sz="2000" dirty="0">
              <a:solidFill>
                <a:srgbClr val="002060"/>
              </a:solidFill>
            </a:endParaRPr>
          </a:p>
        </p:txBody>
      </p:sp>
      <p:sp>
        <p:nvSpPr>
          <p:cNvPr id="25" name="Текстово поле 24"/>
          <p:cNvSpPr txBox="1"/>
          <p:nvPr/>
        </p:nvSpPr>
        <p:spPr>
          <a:xfrm>
            <a:off x="6362509" y="4242326"/>
            <a:ext cx="2371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 smtClean="0">
                <a:solidFill>
                  <a:srgbClr val="002060"/>
                </a:solidFill>
              </a:rPr>
              <a:t>домашен любимец</a:t>
            </a:r>
            <a:endParaRPr lang="bg-BG" sz="2000" dirty="0">
              <a:solidFill>
                <a:srgbClr val="002060"/>
              </a:solidFill>
            </a:endParaRPr>
          </a:p>
        </p:txBody>
      </p:sp>
      <p:pic>
        <p:nvPicPr>
          <p:cNvPr id="10242" name="Picture 2" descr="E:\ОС\гифчета и картинки\животни 1\179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764" y="4789543"/>
            <a:ext cx="1986905" cy="20317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ОС\гифчета и картинки\животни 1\48в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52" y="4917806"/>
            <a:ext cx="1799351" cy="17235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:\ОС\гифчета и картинки\животни 1\184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83" y="4834611"/>
            <a:ext cx="2314948" cy="19776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radiomilena.com/news/wp-content/uploads/2012/05/prase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10000" b="100000" l="0" r="100000">
                        <a14:backgroundMark x1="27448" y1="78947" x2="27929" y2="81316"/>
                        <a14:backgroundMark x1="19422" y1="81316" x2="19422" y2="81316"/>
                        <a14:backgroundMark x1="81862" y1="70526" x2="81541" y2="73947"/>
                        <a14:backgroundMark x1="60835" y1="83421" x2="58748" y2="88947"/>
                        <a14:backgroundMark x1="39968" y1="83947" x2="41252" y2="85263"/>
                        <a14:backgroundMark x1="80257" y1="70000" x2="80257" y2="7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773" y="5367926"/>
            <a:ext cx="2440921" cy="14900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8213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7 L 0.66979 -0.3697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55" y="-185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9253" l="0" r="100000">
                        <a14:foregroundMark x1="14431" y1="31270" x2="90172" y2="29989"/>
                        <a14:foregroundMark x1="10920" y1="1921" x2="99376" y2="10459"/>
                        <a14:foregroundMark x1="4290" y1="5229" x2="89392" y2="1494"/>
                        <a14:foregroundMark x1="780" y1="3949" x2="1404" y2="8645"/>
                        <a14:foregroundMark x1="39236" y1="98826" x2="99844" y2="99253"/>
                        <a14:foregroundMark x1="39236" y1="98399" x2="0" y2="97972"/>
                        <a14:foregroundMark x1="2418" y1="97332" x2="25897" y2="97332"/>
                        <a14:backgroundMark x1="4758" y1="86233" x2="6162" y2="86233"/>
                        <a14:backgroundMark x1="7956" y1="89221" x2="7488" y2="94023"/>
                        <a14:backgroundMark x1="11232" y1="79723" x2="13651" y2="82284"/>
                        <a14:backgroundMark x1="15055" y1="88367" x2="15211" y2="93597"/>
                        <a14:backgroundMark x1="19969" y1="82284" x2="19657" y2="85806"/>
                        <a14:backgroundMark x1="21607" y1="86233" x2="21139" y2="86873"/>
                        <a14:backgroundMark x1="22231" y1="86446" x2="22075" y2="86660"/>
                        <a14:backgroundMark x1="14275" y1="86446" x2="14275" y2="86446"/>
                        <a14:backgroundMark x1="23011" y1="95945" x2="23947" y2="96585"/>
                        <a14:backgroundMark x1="4602" y1="94877" x2="4134" y2="94877"/>
                        <a14:backgroundMark x1="18565" y1="96158" x2="19189" y2="96158"/>
                        <a14:backgroundMark x1="19657" y1="96158" x2="20281" y2="96158"/>
                        <a14:backgroundMark x1="9828" y1="96371" x2="12871" y2="96371"/>
                        <a14:backgroundMark x1="19501" y1="87940" x2="19969" y2="87086"/>
                      </a14:backgroundRemoval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9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424612"/>
            <a:ext cx="322811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9332" y="6424612"/>
            <a:ext cx="32466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 descr="C:\Documents and Settings\VESI\Desktop\6\SDC13534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130" b="100000" l="0" r="100000">
                        <a14:foregroundMark x1="51367" y1="11458" x2="53418" y2="42839"/>
                        <a14:foregroundMark x1="16992" y1="27865" x2="32617" y2="15885"/>
                        <a14:foregroundMark x1="13965" y1="15365" x2="22266" y2="20052"/>
                        <a14:foregroundMark x1="19434" y1="8724" x2="20508" y2="14583"/>
                        <a14:foregroundMark x1="12109" y1="10938" x2="12793" y2="10938"/>
                        <a14:foregroundMark x1="8984" y1="29427" x2="10645" y2="28255"/>
                        <a14:foregroundMark x1="26758" y1="33594" x2="26953" y2="34896"/>
                        <a14:foregroundMark x1="33984" y1="31380" x2="34473" y2="32031"/>
                        <a14:foregroundMark x1="31250" y1="30078" x2="32617" y2="30729"/>
                        <a14:foregroundMark x1="30566" y1="32031" x2="31445" y2="31380"/>
                        <a14:foregroundMark x1="27930" y1="33594" x2="28809" y2="32682"/>
                        <a14:foregroundMark x1="23828" y1="34635" x2="24805" y2="34896"/>
                        <a14:foregroundMark x1="17676" y1="35156" x2="18848" y2="33854"/>
                        <a14:foregroundMark x1="25098" y1="89714" x2="23438" y2="84635"/>
                        <a14:foregroundMark x1="24805" y1="94141" x2="26953" y2="95833"/>
                        <a14:foregroundMark x1="43750" y1="98307" x2="44238" y2="95703"/>
                        <a14:foregroundMark x1="12500" y1="87500" x2="11035" y2="81510"/>
                        <a14:foregroundMark x1="17676" y1="85938" x2="15820" y2="81771"/>
                        <a14:foregroundMark x1="15527" y1="79427" x2="15625" y2="75781"/>
                        <a14:foregroundMark x1="20313" y1="75911" x2="20605" y2="74349"/>
                        <a14:foregroundMark x1="6543" y1="80859" x2="7129" y2="74609"/>
                        <a14:foregroundMark x1="8008" y1="71484" x2="8008" y2="68880"/>
                        <a14:foregroundMark x1="29297" y1="52604" x2="32617" y2="52214"/>
                        <a14:foregroundMark x1="57227" y1="61328" x2="53906" y2="65495"/>
                        <a14:foregroundMark x1="52441" y1="78646" x2="53418" y2="76432"/>
                        <a14:foregroundMark x1="49707" y1="81901" x2="49902" y2="80339"/>
                        <a14:foregroundMark x1="8984" y1="34635" x2="9863" y2="34635"/>
                        <a14:foregroundMark x1="39453" y1="96615" x2="39453" y2="96615"/>
                        <a14:foregroundMark x1="44922" y1="54688" x2="45898" y2="55078"/>
                        <a14:foregroundMark x1="45898" y1="56380" x2="45898" y2="59375"/>
                        <a14:foregroundMark x1="45703" y1="61068" x2="44922" y2="62370"/>
                        <a14:foregroundMark x1="44727" y1="62370" x2="44629" y2="63281"/>
                        <a14:foregroundMark x1="71387" y1="53516" x2="78711" y2="69531"/>
                        <a14:foregroundMark x1="66992" y1="52604" x2="66699" y2="54688"/>
                        <a14:foregroundMark x1="64063" y1="55599" x2="64746" y2="54036"/>
                        <a14:foregroundMark x1="74023" y1="81250" x2="74316" y2="84635"/>
                        <a14:foregroundMark x1="84961" y1="84115" x2="85156" y2="86589"/>
                        <a14:foregroundMark x1="95020" y1="69922" x2="95020" y2="72396"/>
                        <a14:foregroundMark x1="95508" y1="62630" x2="96777" y2="62630"/>
                        <a14:foregroundMark x1="98145" y1="57552" x2="98828" y2="57552"/>
                        <a14:foregroundMark x1="70215" y1="82813" x2="69336" y2="82813"/>
                        <a14:foregroundMark x1="67871" y1="82161" x2="68652" y2="82552"/>
                        <a14:foregroundMark x1="82715" y1="8724" x2="87793" y2="14583"/>
                        <a14:foregroundMark x1="14844" y1="30078" x2="16309" y2="26953"/>
                        <a14:foregroundMark x1="91797" y1="79036" x2="92285" y2="77734"/>
                        <a14:foregroundMark x1="72852" y1="18490" x2="73340" y2="19141"/>
                        <a14:backgroundMark x1="9668" y1="4557" x2="33105" y2="3385"/>
                        <a14:backgroundMark x1="5664" y1="31641" x2="5957" y2="63542"/>
                        <a14:backgroundMark x1="9375" y1="46615" x2="33105" y2="44922"/>
                        <a14:backgroundMark x1="31445" y1="44010" x2="31641" y2="33984"/>
                        <a14:backgroundMark x1="28906" y1="30990" x2="28906" y2="32292"/>
                        <a14:backgroundMark x1="24316" y1="33203" x2="25293" y2="32682"/>
                        <a14:backgroundMark x1="19434" y1="31641" x2="16797" y2="33984"/>
                        <a14:backgroundMark x1="36426" y1="21354" x2="41211" y2="7682"/>
                        <a14:backgroundMark x1="44238" y1="7031" x2="57715" y2="781"/>
                        <a14:backgroundMark x1="65332" y1="5469" x2="70410" y2="11589"/>
                        <a14:backgroundMark x1="75000" y1="26432" x2="77051" y2="43099"/>
                        <a14:backgroundMark x1="73145" y1="21354" x2="87500" y2="34635"/>
                        <a14:backgroundMark x1="61426" y1="60677" x2="60254" y2="93880"/>
                        <a14:backgroundMark x1="48730" y1="59766" x2="61230" y2="51823"/>
                        <a14:backgroundMark x1="43945" y1="58594" x2="43945" y2="59766"/>
                        <a14:backgroundMark x1="42773" y1="95443" x2="43555" y2="94401"/>
                        <a14:backgroundMark x1="96973" y1="14583" x2="98438" y2="14583"/>
                        <a14:backgroundMark x1="99316" y1="14583" x2="99805" y2="14323"/>
                        <a14:backgroundMark x1="82520" y1="77995" x2="82520" y2="79948"/>
                        <a14:backgroundMark x1="72754" y1="9505" x2="73145" y2="6901"/>
                        <a14:backgroundMark x1="73242" y1="17969" x2="73828" y2="22005"/>
                        <a14:backgroundMark x1="37793" y1="52214" x2="41602" y2="52474"/>
                        <a14:backgroundMark x1="41602" y1="54297" x2="45117" y2="54297"/>
                        <a14:backgroundMark x1="37988" y1="53255" x2="40430" y2="53255"/>
                        <a14:backgroundMark x1="41211" y1="53516" x2="41797" y2="52474"/>
                        <a14:backgroundMark x1="67578" y1="52995" x2="72754" y2="51693"/>
                        <a14:backgroundMark x1="71191" y1="53255" x2="75781" y2="53516"/>
                        <a14:backgroundMark x1="64844" y1="54036" x2="69434" y2="53255"/>
                        <a14:backgroundMark x1="65332" y1="53646" x2="73242" y2="53646"/>
                        <a14:backgroundMark x1="72559" y1="53516" x2="76172" y2="53516"/>
                        <a14:backgroundMark x1="73730" y1="19141" x2="73730" y2="23177"/>
                        <a14:backgroundMark x1="73730" y1="11589" x2="73828" y2="56380"/>
                        <a14:backgroundMark x1="72363" y1="16016" x2="74805" y2="25911"/>
                        <a14:backgroundMark x1="71680" y1="53255" x2="74023" y2="54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37393" t="4145" r="27336" b="47224"/>
          <a:stretch/>
        </p:blipFill>
        <p:spPr bwMode="auto">
          <a:xfrm>
            <a:off x="3078798" y="1125891"/>
            <a:ext cx="3168352" cy="32763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24227" y="620687"/>
            <a:ext cx="77082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dirty="0" smtClean="0">
                <a:solidFill>
                  <a:srgbClr val="002060"/>
                </a:solidFill>
              </a:rPr>
              <a:t>Помогни на  малките да открият семействата си. </a:t>
            </a:r>
          </a:p>
          <a:p>
            <a:r>
              <a:rPr lang="bg-BG" sz="2800" dirty="0" smtClean="0">
                <a:solidFill>
                  <a:srgbClr val="002060"/>
                </a:solidFill>
              </a:rPr>
              <a:t>Назови имената им.</a:t>
            </a:r>
            <a:endParaRPr lang="bg-BG" sz="2800" dirty="0">
              <a:solidFill>
                <a:srgbClr val="002060"/>
              </a:solidFill>
            </a:endParaRPr>
          </a:p>
        </p:txBody>
      </p:sp>
      <p:pic>
        <p:nvPicPr>
          <p:cNvPr id="12" name="Picture 7" descr="C:\Documents and Settings\VESI\Desktop\6\SDC13534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130" b="100000" l="0" r="100000">
                        <a14:foregroundMark x1="51367" y1="11458" x2="53418" y2="42839"/>
                        <a14:foregroundMark x1="16992" y1="27865" x2="32617" y2="15885"/>
                        <a14:foregroundMark x1="13965" y1="15365" x2="22266" y2="20052"/>
                        <a14:foregroundMark x1="19434" y1="8724" x2="20508" y2="14583"/>
                        <a14:foregroundMark x1="12109" y1="10938" x2="12793" y2="10938"/>
                        <a14:foregroundMark x1="8984" y1="29427" x2="10645" y2="28255"/>
                        <a14:foregroundMark x1="26758" y1="33594" x2="26953" y2="34896"/>
                        <a14:foregroundMark x1="33984" y1="31380" x2="34473" y2="32031"/>
                        <a14:foregroundMark x1="31250" y1="30078" x2="32617" y2="30729"/>
                        <a14:foregroundMark x1="30566" y1="32031" x2="31445" y2="31380"/>
                        <a14:foregroundMark x1="27930" y1="33594" x2="28809" y2="32682"/>
                        <a14:foregroundMark x1="23828" y1="34635" x2="24805" y2="34896"/>
                        <a14:foregroundMark x1="17676" y1="35156" x2="18848" y2="33854"/>
                        <a14:foregroundMark x1="25098" y1="89714" x2="23438" y2="84635"/>
                        <a14:foregroundMark x1="24805" y1="94141" x2="26953" y2="95833"/>
                        <a14:foregroundMark x1="43750" y1="98307" x2="44238" y2="95703"/>
                        <a14:foregroundMark x1="12500" y1="87500" x2="11035" y2="81510"/>
                        <a14:foregroundMark x1="17676" y1="85938" x2="15820" y2="81771"/>
                        <a14:foregroundMark x1="15527" y1="79427" x2="15625" y2="75781"/>
                        <a14:foregroundMark x1="20313" y1="75911" x2="20605" y2="74349"/>
                        <a14:foregroundMark x1="6543" y1="80859" x2="7129" y2="74609"/>
                        <a14:foregroundMark x1="8008" y1="71484" x2="8008" y2="68880"/>
                        <a14:foregroundMark x1="29297" y1="52604" x2="32617" y2="52214"/>
                        <a14:foregroundMark x1="57227" y1="61328" x2="53906" y2="65495"/>
                        <a14:foregroundMark x1="52441" y1="78646" x2="53418" y2="76432"/>
                        <a14:foregroundMark x1="49707" y1="81901" x2="49902" y2="80339"/>
                        <a14:foregroundMark x1="8984" y1="34635" x2="9863" y2="34635"/>
                        <a14:foregroundMark x1="39453" y1="96615" x2="39453" y2="96615"/>
                        <a14:foregroundMark x1="44922" y1="54688" x2="45898" y2="55078"/>
                        <a14:foregroundMark x1="45898" y1="56380" x2="45898" y2="59375"/>
                        <a14:foregroundMark x1="45703" y1="61068" x2="44922" y2="62370"/>
                        <a14:foregroundMark x1="44727" y1="62370" x2="44629" y2="63281"/>
                        <a14:foregroundMark x1="71387" y1="53516" x2="78711" y2="69531"/>
                        <a14:foregroundMark x1="66992" y1="52604" x2="66699" y2="54688"/>
                        <a14:foregroundMark x1="64063" y1="55599" x2="64746" y2="54036"/>
                        <a14:foregroundMark x1="74023" y1="81250" x2="74316" y2="84635"/>
                        <a14:foregroundMark x1="84961" y1="84115" x2="85156" y2="86589"/>
                        <a14:foregroundMark x1="95020" y1="69922" x2="95020" y2="72396"/>
                        <a14:foregroundMark x1="95508" y1="62630" x2="96777" y2="62630"/>
                        <a14:foregroundMark x1="98145" y1="57552" x2="98828" y2="57552"/>
                        <a14:foregroundMark x1="70215" y1="82813" x2="69336" y2="82813"/>
                        <a14:foregroundMark x1="67871" y1="82161" x2="68652" y2="82552"/>
                        <a14:foregroundMark x1="82715" y1="8724" x2="87793" y2="14583"/>
                        <a14:foregroundMark x1="14844" y1="30078" x2="16309" y2="26953"/>
                        <a14:foregroundMark x1="91797" y1="79036" x2="92285" y2="77734"/>
                        <a14:foregroundMark x1="72852" y1="18490" x2="73340" y2="19141"/>
                        <a14:foregroundMark x1="36035" y1="9896" x2="35645" y2="9896"/>
                        <a14:foregroundMark x1="36133" y1="10026" x2="36914" y2="10026"/>
                        <a14:foregroundMark x1="37207" y1="8984" x2="36816" y2="8984"/>
                        <a14:foregroundMark x1="21094" y1="35026" x2="21777" y2="35026"/>
                        <a14:foregroundMark x1="35547" y1="29948" x2="35059" y2="29948"/>
                        <a14:foregroundMark x1="18359" y1="10156" x2="19336" y2="12240"/>
                        <a14:foregroundMark x1="17969" y1="9766" x2="17480" y2="9375"/>
                        <a14:foregroundMark x1="13477" y1="10156" x2="13086" y2="9766"/>
                        <a14:foregroundMark x1="9863" y1="29948" x2="11621" y2="29557"/>
                        <a14:foregroundMark x1="9082" y1="31250" x2="10254" y2="29688"/>
                        <a14:foregroundMark x1="11328" y1="10547" x2="12207" y2="10547"/>
                        <a14:foregroundMark x1="32324" y1="2344" x2="33203" y2="3125"/>
                        <a14:foregroundMark x1="31250" y1="2604" x2="31934" y2="5078"/>
                        <a14:foregroundMark x1="31934" y1="2214" x2="32324" y2="2865"/>
                        <a14:foregroundMark x1="31543" y1="3125" x2="32324" y2="4297"/>
                        <a14:foregroundMark x1="31055" y1="2604" x2="31055" y2="3776"/>
                        <a14:foregroundMark x1="33008" y1="2604" x2="31055" y2="4297"/>
                        <a14:foregroundMark x1="31445" y1="3125" x2="34277" y2="2865"/>
                        <a14:foregroundMark x1="32520" y1="3125" x2="31543" y2="5339"/>
                        <a14:foregroundMark x1="33887" y1="2344" x2="35547" y2="3385"/>
                        <a14:backgroundMark x1="9668" y1="4557" x2="33105" y2="3385"/>
                        <a14:backgroundMark x1="5664" y1="31641" x2="5957" y2="63542"/>
                        <a14:backgroundMark x1="9375" y1="46615" x2="33105" y2="44922"/>
                        <a14:backgroundMark x1="31445" y1="44010" x2="31641" y2="33984"/>
                        <a14:backgroundMark x1="28906" y1="30990" x2="28906" y2="32292"/>
                        <a14:backgroundMark x1="24316" y1="33203" x2="25293" y2="32682"/>
                        <a14:backgroundMark x1="19434" y1="31641" x2="16797" y2="33984"/>
                        <a14:backgroundMark x1="36426" y1="21354" x2="41211" y2="7682"/>
                        <a14:backgroundMark x1="44238" y1="7031" x2="57715" y2="781"/>
                        <a14:backgroundMark x1="65332" y1="5469" x2="70410" y2="11589"/>
                        <a14:backgroundMark x1="75000" y1="26432" x2="77051" y2="43099"/>
                        <a14:backgroundMark x1="73145" y1="21354" x2="87500" y2="34635"/>
                        <a14:backgroundMark x1="61426" y1="60677" x2="60254" y2="93880"/>
                        <a14:backgroundMark x1="48730" y1="59766" x2="61230" y2="51823"/>
                        <a14:backgroundMark x1="43945" y1="58594" x2="43945" y2="59766"/>
                        <a14:backgroundMark x1="42773" y1="95443" x2="43555" y2="94401"/>
                        <a14:backgroundMark x1="96973" y1="14583" x2="98438" y2="14583"/>
                        <a14:backgroundMark x1="99316" y1="14583" x2="99805" y2="14323"/>
                        <a14:backgroundMark x1="82520" y1="77995" x2="82520" y2="79948"/>
                        <a14:backgroundMark x1="35742" y1="8984" x2="36914" y2="9245"/>
                        <a14:backgroundMark x1="35156" y1="10417" x2="35645" y2="10417"/>
                        <a14:backgroundMark x1="14355" y1="19401" x2="15137" y2="19661"/>
                        <a14:backgroundMark x1="11914" y1="25521" x2="12598" y2="24740"/>
                        <a14:backgroundMark x1="13281" y1="24349" x2="14160" y2="24349"/>
                        <a14:backgroundMark x1="21875" y1="32813" x2="22363" y2="32813"/>
                        <a14:backgroundMark x1="9277" y1="32422" x2="10352" y2="31250"/>
                        <a14:backgroundMark x1="10449" y1="31380" x2="12891" y2="29818"/>
                        <a14:backgroundMark x1="32520" y1="1172" x2="33789" y2="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5765" r="62031" b="60470"/>
          <a:stretch/>
        </p:blipFill>
        <p:spPr bwMode="auto">
          <a:xfrm>
            <a:off x="0" y="2693257"/>
            <a:ext cx="2595723" cy="23896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Documents and Settings\VESI\Desktop\6\SDC13534.JP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130" b="100000" l="0" r="100000">
                        <a14:foregroundMark x1="51367" y1="11458" x2="53418" y2="42839"/>
                        <a14:foregroundMark x1="16992" y1="27865" x2="32617" y2="15885"/>
                        <a14:foregroundMark x1="13965" y1="15365" x2="22266" y2="20052"/>
                        <a14:foregroundMark x1="19434" y1="8724" x2="20508" y2="14583"/>
                        <a14:foregroundMark x1="12109" y1="10938" x2="12793" y2="10938"/>
                        <a14:foregroundMark x1="8984" y1="29427" x2="10645" y2="28255"/>
                        <a14:foregroundMark x1="26758" y1="33594" x2="26953" y2="34896"/>
                        <a14:foregroundMark x1="33984" y1="31380" x2="34473" y2="32031"/>
                        <a14:foregroundMark x1="31250" y1="30078" x2="32617" y2="30729"/>
                        <a14:foregroundMark x1="30566" y1="32031" x2="31445" y2="31380"/>
                        <a14:foregroundMark x1="27930" y1="33594" x2="28809" y2="32682"/>
                        <a14:foregroundMark x1="23828" y1="34635" x2="24805" y2="34896"/>
                        <a14:foregroundMark x1="17676" y1="35156" x2="18848" y2="33854"/>
                        <a14:foregroundMark x1="25098" y1="89714" x2="23438" y2="84635"/>
                        <a14:foregroundMark x1="24805" y1="94141" x2="26953" y2="95833"/>
                        <a14:foregroundMark x1="43750" y1="98307" x2="44238" y2="95703"/>
                        <a14:foregroundMark x1="12500" y1="87500" x2="11035" y2="81510"/>
                        <a14:foregroundMark x1="17676" y1="85938" x2="15820" y2="81771"/>
                        <a14:foregroundMark x1="15527" y1="79427" x2="15625" y2="75781"/>
                        <a14:foregroundMark x1="20313" y1="75911" x2="20605" y2="74349"/>
                        <a14:foregroundMark x1="6543" y1="80859" x2="7129" y2="74609"/>
                        <a14:foregroundMark x1="8008" y1="71484" x2="8008" y2="68880"/>
                        <a14:foregroundMark x1="29297" y1="52604" x2="32617" y2="52214"/>
                        <a14:foregroundMark x1="57227" y1="61328" x2="53906" y2="65495"/>
                        <a14:foregroundMark x1="52441" y1="78646" x2="53418" y2="76432"/>
                        <a14:foregroundMark x1="49707" y1="81901" x2="49902" y2="80339"/>
                        <a14:foregroundMark x1="8984" y1="34635" x2="9863" y2="34635"/>
                        <a14:foregroundMark x1="39453" y1="96615" x2="39453" y2="96615"/>
                        <a14:foregroundMark x1="44922" y1="54688" x2="45898" y2="55078"/>
                        <a14:foregroundMark x1="45898" y1="56380" x2="45898" y2="59375"/>
                        <a14:foregroundMark x1="45703" y1="61068" x2="44922" y2="62370"/>
                        <a14:foregroundMark x1="44727" y1="62370" x2="44629" y2="63281"/>
                        <a14:foregroundMark x1="71387" y1="53516" x2="78711" y2="69531"/>
                        <a14:foregroundMark x1="66992" y1="52604" x2="66699" y2="54688"/>
                        <a14:foregroundMark x1="64063" y1="55599" x2="64746" y2="54036"/>
                        <a14:foregroundMark x1="74023" y1="81250" x2="74316" y2="84635"/>
                        <a14:foregroundMark x1="84961" y1="84115" x2="85156" y2="86589"/>
                        <a14:foregroundMark x1="95020" y1="69922" x2="95020" y2="72396"/>
                        <a14:foregroundMark x1="95508" y1="62630" x2="96777" y2="62630"/>
                        <a14:foregroundMark x1="98145" y1="57552" x2="98828" y2="57552"/>
                        <a14:foregroundMark x1="70215" y1="82813" x2="69336" y2="82813"/>
                        <a14:foregroundMark x1="67871" y1="82161" x2="68652" y2="82552"/>
                        <a14:foregroundMark x1="82715" y1="8724" x2="87793" y2="14583"/>
                        <a14:foregroundMark x1="14844" y1="30078" x2="16309" y2="26953"/>
                        <a14:foregroundMark x1="91797" y1="79036" x2="92285" y2="77734"/>
                        <a14:foregroundMark x1="72852" y1="18490" x2="73340" y2="19141"/>
                        <a14:foregroundMark x1="33789" y1="2865" x2="31445" y2="2344"/>
                        <a14:foregroundMark x1="31445" y1="3125" x2="30664" y2="4167"/>
                        <a14:backgroundMark x1="9668" y1="4557" x2="33105" y2="3385"/>
                        <a14:backgroundMark x1="5664" y1="31641" x2="5957" y2="63542"/>
                        <a14:backgroundMark x1="9375" y1="46615" x2="33105" y2="44922"/>
                        <a14:backgroundMark x1="31445" y1="44010" x2="31641" y2="33984"/>
                        <a14:backgroundMark x1="28906" y1="30990" x2="28906" y2="32292"/>
                        <a14:backgroundMark x1="24316" y1="33203" x2="25293" y2="32682"/>
                        <a14:backgroundMark x1="19434" y1="31641" x2="16797" y2="33984"/>
                        <a14:backgroundMark x1="36426" y1="21354" x2="41211" y2="7682"/>
                        <a14:backgroundMark x1="44238" y1="7031" x2="57715" y2="781"/>
                        <a14:backgroundMark x1="65332" y1="5469" x2="70410" y2="11589"/>
                        <a14:backgroundMark x1="75000" y1="26432" x2="77051" y2="43099"/>
                        <a14:backgroundMark x1="73145" y1="21354" x2="87500" y2="34635"/>
                        <a14:backgroundMark x1="61426" y1="60677" x2="60254" y2="93880"/>
                        <a14:backgroundMark x1="48730" y1="59766" x2="61230" y2="51823"/>
                        <a14:backgroundMark x1="43945" y1="58594" x2="43945" y2="59766"/>
                        <a14:backgroundMark x1="42773" y1="95443" x2="43555" y2="94401"/>
                        <a14:backgroundMark x1="96973" y1="14583" x2="98438" y2="14583"/>
                        <a14:backgroundMark x1="99316" y1="14583" x2="99805" y2="14323"/>
                        <a14:backgroundMark x1="82520" y1="77995" x2="82520" y2="79948"/>
                        <a14:backgroundMark x1="46777" y1="47135" x2="57129" y2="50260"/>
                        <a14:backgroundMark x1="44531" y1="46875" x2="59668" y2="46354"/>
                        <a14:backgroundMark x1="59473" y1="46615" x2="59473" y2="5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3223" t="46633" r="40339"/>
          <a:stretch/>
        </p:blipFill>
        <p:spPr bwMode="auto">
          <a:xfrm>
            <a:off x="2088241" y="4725145"/>
            <a:ext cx="2987815" cy="21189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Documents and Settings\VESI\Desktop\6\SDC13534.JPG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130" b="100000" l="0" r="100000">
                        <a14:foregroundMark x1="51367" y1="11458" x2="53418" y2="42839"/>
                        <a14:foregroundMark x1="16992" y1="27865" x2="32617" y2="15885"/>
                        <a14:foregroundMark x1="13965" y1="15365" x2="22266" y2="20052"/>
                        <a14:foregroundMark x1="19434" y1="8724" x2="20508" y2="14583"/>
                        <a14:foregroundMark x1="12109" y1="10938" x2="12793" y2="10938"/>
                        <a14:foregroundMark x1="8984" y1="29427" x2="10645" y2="28255"/>
                        <a14:foregroundMark x1="26758" y1="33594" x2="26953" y2="34896"/>
                        <a14:foregroundMark x1="33984" y1="31380" x2="34473" y2="32031"/>
                        <a14:foregroundMark x1="31250" y1="30078" x2="32617" y2="30729"/>
                        <a14:foregroundMark x1="30566" y1="32031" x2="31445" y2="31380"/>
                        <a14:foregroundMark x1="27930" y1="33594" x2="28809" y2="32682"/>
                        <a14:foregroundMark x1="23828" y1="34635" x2="24805" y2="34896"/>
                        <a14:foregroundMark x1="17676" y1="35156" x2="18848" y2="33854"/>
                        <a14:foregroundMark x1="25098" y1="89714" x2="23438" y2="84635"/>
                        <a14:foregroundMark x1="24805" y1="94141" x2="26953" y2="95833"/>
                        <a14:foregroundMark x1="43750" y1="98307" x2="44238" y2="95703"/>
                        <a14:foregroundMark x1="12500" y1="87500" x2="11035" y2="81510"/>
                        <a14:foregroundMark x1="17676" y1="85938" x2="15820" y2="81771"/>
                        <a14:foregroundMark x1="15527" y1="79427" x2="15625" y2="75781"/>
                        <a14:foregroundMark x1="20313" y1="75911" x2="20605" y2="74349"/>
                        <a14:foregroundMark x1="6543" y1="80859" x2="7129" y2="74609"/>
                        <a14:foregroundMark x1="8008" y1="71484" x2="8008" y2="68880"/>
                        <a14:foregroundMark x1="29297" y1="52604" x2="32617" y2="52214"/>
                        <a14:foregroundMark x1="57227" y1="61328" x2="53906" y2="65495"/>
                        <a14:foregroundMark x1="52441" y1="78646" x2="53418" y2="76432"/>
                        <a14:foregroundMark x1="49707" y1="81901" x2="49902" y2="80339"/>
                        <a14:foregroundMark x1="8984" y1="34635" x2="9863" y2="34635"/>
                        <a14:foregroundMark x1="39453" y1="96615" x2="39453" y2="96615"/>
                        <a14:foregroundMark x1="44922" y1="54688" x2="45898" y2="55078"/>
                        <a14:foregroundMark x1="45898" y1="56380" x2="45898" y2="59375"/>
                        <a14:foregroundMark x1="45703" y1="61068" x2="44922" y2="62370"/>
                        <a14:foregroundMark x1="44727" y1="62370" x2="44629" y2="63281"/>
                        <a14:foregroundMark x1="71387" y1="53516" x2="78711" y2="69531"/>
                        <a14:foregroundMark x1="66992" y1="52604" x2="66699" y2="54688"/>
                        <a14:foregroundMark x1="64063" y1="55599" x2="64746" y2="54036"/>
                        <a14:foregroundMark x1="74023" y1="81250" x2="74316" y2="84635"/>
                        <a14:foregroundMark x1="84961" y1="84115" x2="85156" y2="86589"/>
                        <a14:foregroundMark x1="95020" y1="69922" x2="95020" y2="72396"/>
                        <a14:foregroundMark x1="95508" y1="62630" x2="96777" y2="62630"/>
                        <a14:foregroundMark x1="98145" y1="57552" x2="98828" y2="57552"/>
                        <a14:foregroundMark x1="70215" y1="82813" x2="69336" y2="82813"/>
                        <a14:foregroundMark x1="67871" y1="82161" x2="68652" y2="82552"/>
                        <a14:foregroundMark x1="82715" y1="8724" x2="87793" y2="14583"/>
                        <a14:foregroundMark x1="14844" y1="30078" x2="16309" y2="26953"/>
                        <a14:foregroundMark x1="91797" y1="79036" x2="92285" y2="77734"/>
                        <a14:foregroundMark x1="72852" y1="18490" x2="73340" y2="19141"/>
                        <a14:foregroundMark x1="33789" y1="2865" x2="31445" y2="2344"/>
                        <a14:foregroundMark x1="31445" y1="3125" x2="30664" y2="4167"/>
                        <a14:backgroundMark x1="9668" y1="4557" x2="33105" y2="3385"/>
                        <a14:backgroundMark x1="5664" y1="31641" x2="5957" y2="63542"/>
                        <a14:backgroundMark x1="9375" y1="46615" x2="33105" y2="44922"/>
                        <a14:backgroundMark x1="31445" y1="44010" x2="31641" y2="33984"/>
                        <a14:backgroundMark x1="28906" y1="30990" x2="28906" y2="32292"/>
                        <a14:backgroundMark x1="24316" y1="33203" x2="25293" y2="32682"/>
                        <a14:backgroundMark x1="19434" y1="31641" x2="16797" y2="33984"/>
                        <a14:backgroundMark x1="36426" y1="21354" x2="41211" y2="7682"/>
                        <a14:backgroundMark x1="44238" y1="7031" x2="57715" y2="781"/>
                        <a14:backgroundMark x1="65332" y1="5469" x2="70410" y2="11589"/>
                        <a14:backgroundMark x1="75000" y1="26432" x2="77051" y2="43099"/>
                        <a14:backgroundMark x1="73145" y1="21354" x2="87500" y2="34635"/>
                        <a14:backgroundMark x1="61426" y1="60677" x2="60254" y2="93880"/>
                        <a14:backgroundMark x1="48730" y1="59766" x2="61230" y2="51823"/>
                        <a14:backgroundMark x1="43945" y1="58594" x2="43945" y2="59766"/>
                        <a14:backgroundMark x1="42773" y1="95443" x2="43555" y2="94401"/>
                        <a14:backgroundMark x1="96973" y1="14583" x2="98438" y2="14583"/>
                        <a14:backgroundMark x1="99316" y1="14583" x2="99805" y2="14323"/>
                        <a14:backgroundMark x1="82520" y1="77995" x2="82520" y2="79948"/>
                        <a14:backgroundMark x1="61426" y1="47656" x2="61426" y2="51693"/>
                        <a14:backgroundMark x1="61426" y1="48438" x2="66016" y2="47396"/>
                        <a14:backgroundMark x1="62695" y1="47396" x2="61035" y2="4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61388" t="47401" b="7643"/>
          <a:stretch/>
        </p:blipFill>
        <p:spPr bwMode="auto">
          <a:xfrm>
            <a:off x="4874554" y="4662037"/>
            <a:ext cx="2745192" cy="23972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Documents and Settings\VESI\Desktop\6\SDC13534.JPG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130" b="100000" l="0" r="100000">
                        <a14:foregroundMark x1="51367" y1="11458" x2="53418" y2="42839"/>
                        <a14:foregroundMark x1="16992" y1="27865" x2="32617" y2="15885"/>
                        <a14:foregroundMark x1="13965" y1="15365" x2="22266" y2="20052"/>
                        <a14:foregroundMark x1="19434" y1="8724" x2="20508" y2="14583"/>
                        <a14:foregroundMark x1="12109" y1="10938" x2="12793" y2="10938"/>
                        <a14:foregroundMark x1="8984" y1="29427" x2="10645" y2="28255"/>
                        <a14:foregroundMark x1="26758" y1="33594" x2="26953" y2="34896"/>
                        <a14:foregroundMark x1="33984" y1="31380" x2="34473" y2="32031"/>
                        <a14:foregroundMark x1="31250" y1="30078" x2="32617" y2="30729"/>
                        <a14:foregroundMark x1="30566" y1="32031" x2="31445" y2="31380"/>
                        <a14:foregroundMark x1="27930" y1="33594" x2="28809" y2="32682"/>
                        <a14:foregroundMark x1="23828" y1="34635" x2="24805" y2="34896"/>
                        <a14:foregroundMark x1="17676" y1="35156" x2="18848" y2="33854"/>
                        <a14:foregroundMark x1="25098" y1="89714" x2="23438" y2="84635"/>
                        <a14:foregroundMark x1="24805" y1="94141" x2="26953" y2="95833"/>
                        <a14:foregroundMark x1="43750" y1="98307" x2="44238" y2="95703"/>
                        <a14:foregroundMark x1="12500" y1="87500" x2="11035" y2="81510"/>
                        <a14:foregroundMark x1="17676" y1="85938" x2="15820" y2="81771"/>
                        <a14:foregroundMark x1="15527" y1="79427" x2="15625" y2="75781"/>
                        <a14:foregroundMark x1="20313" y1="75911" x2="20605" y2="74349"/>
                        <a14:foregroundMark x1="6543" y1="80859" x2="7129" y2="74609"/>
                        <a14:foregroundMark x1="8008" y1="71484" x2="8008" y2="68880"/>
                        <a14:foregroundMark x1="29297" y1="52604" x2="32617" y2="52214"/>
                        <a14:foregroundMark x1="57227" y1="61328" x2="53906" y2="65495"/>
                        <a14:foregroundMark x1="52441" y1="78646" x2="53418" y2="76432"/>
                        <a14:foregroundMark x1="49707" y1="81901" x2="49902" y2="80339"/>
                        <a14:foregroundMark x1="8984" y1="34635" x2="9863" y2="34635"/>
                        <a14:foregroundMark x1="39453" y1="96615" x2="39453" y2="96615"/>
                        <a14:foregroundMark x1="44922" y1="54688" x2="45898" y2="55078"/>
                        <a14:foregroundMark x1="45898" y1="56380" x2="45898" y2="59375"/>
                        <a14:foregroundMark x1="45703" y1="61068" x2="44922" y2="62370"/>
                        <a14:foregroundMark x1="44727" y1="62370" x2="44629" y2="63281"/>
                        <a14:foregroundMark x1="71387" y1="53516" x2="78711" y2="69531"/>
                        <a14:foregroundMark x1="66992" y1="52604" x2="66699" y2="54688"/>
                        <a14:foregroundMark x1="64063" y1="55599" x2="64746" y2="54036"/>
                        <a14:foregroundMark x1="74023" y1="81250" x2="74316" y2="84635"/>
                        <a14:foregroundMark x1="84961" y1="84115" x2="85156" y2="86589"/>
                        <a14:foregroundMark x1="95020" y1="69922" x2="95020" y2="72396"/>
                        <a14:foregroundMark x1="95508" y1="62630" x2="96777" y2="62630"/>
                        <a14:foregroundMark x1="98145" y1="57552" x2="98828" y2="57552"/>
                        <a14:foregroundMark x1="70215" y1="82813" x2="69336" y2="82813"/>
                        <a14:foregroundMark x1="67871" y1="82161" x2="68652" y2="82552"/>
                        <a14:foregroundMark x1="82715" y1="8724" x2="87793" y2="14583"/>
                        <a14:foregroundMark x1="14844" y1="30078" x2="16309" y2="26953"/>
                        <a14:foregroundMark x1="91797" y1="79036" x2="92285" y2="77734"/>
                        <a14:foregroundMark x1="72852" y1="18490" x2="73340" y2="19141"/>
                        <a14:foregroundMark x1="33789" y1="2865" x2="31445" y2="2344"/>
                        <a14:foregroundMark x1="31445" y1="3125" x2="30664" y2="4167"/>
                        <a14:backgroundMark x1="9668" y1="4557" x2="33105" y2="3385"/>
                        <a14:backgroundMark x1="5664" y1="31641" x2="5957" y2="63542"/>
                        <a14:backgroundMark x1="9375" y1="46615" x2="33105" y2="44922"/>
                        <a14:backgroundMark x1="31445" y1="44010" x2="31641" y2="33984"/>
                        <a14:backgroundMark x1="28906" y1="30990" x2="28906" y2="32292"/>
                        <a14:backgroundMark x1="24316" y1="33203" x2="25293" y2="32682"/>
                        <a14:backgroundMark x1="19434" y1="31641" x2="16797" y2="33984"/>
                        <a14:backgroundMark x1="36426" y1="21354" x2="41211" y2="7682"/>
                        <a14:backgroundMark x1="44238" y1="7031" x2="57715" y2="781"/>
                        <a14:backgroundMark x1="65332" y1="5469" x2="70410" y2="11589"/>
                        <a14:backgroundMark x1="75000" y1="26432" x2="77051" y2="43099"/>
                        <a14:backgroundMark x1="73145" y1="21354" x2="87500" y2="34635"/>
                        <a14:backgroundMark x1="61426" y1="60677" x2="60254" y2="93880"/>
                        <a14:backgroundMark x1="48730" y1="59766" x2="61230" y2="51823"/>
                        <a14:backgroundMark x1="43945" y1="58594" x2="43945" y2="59766"/>
                        <a14:backgroundMark x1="42773" y1="95443" x2="43555" y2="94401"/>
                        <a14:backgroundMark x1="96973" y1="14583" x2="98438" y2="14583"/>
                        <a14:backgroundMark x1="99316" y1="14583" x2="99805" y2="14323"/>
                        <a14:backgroundMark x1="82520" y1="77995" x2="82520" y2="79948"/>
                        <a14:backgroundMark x1="70605" y1="19531" x2="70605" y2="274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70603" b="72563"/>
          <a:stretch/>
        </p:blipFill>
        <p:spPr bwMode="auto">
          <a:xfrm>
            <a:off x="6709913" y="2924944"/>
            <a:ext cx="2448670" cy="17140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Съединител &quot;права стрелка&quot; 7"/>
          <p:cNvCxnSpPr/>
          <p:nvPr/>
        </p:nvCxnSpPr>
        <p:spPr>
          <a:xfrm flipH="1">
            <a:off x="2483768" y="3789040"/>
            <a:ext cx="1152128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Съединител &quot;права стрелка&quot; 16"/>
          <p:cNvCxnSpPr/>
          <p:nvPr/>
        </p:nvCxnSpPr>
        <p:spPr>
          <a:xfrm flipH="1">
            <a:off x="3347864" y="2924944"/>
            <a:ext cx="144016" cy="19263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Съединител &quot;права стрелка&quot; 18"/>
          <p:cNvCxnSpPr/>
          <p:nvPr/>
        </p:nvCxnSpPr>
        <p:spPr>
          <a:xfrm flipV="1">
            <a:off x="4716016" y="4192547"/>
            <a:ext cx="2088232" cy="10054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Съединител &quot;права стрелка&quot; 20"/>
          <p:cNvCxnSpPr/>
          <p:nvPr/>
        </p:nvCxnSpPr>
        <p:spPr>
          <a:xfrm>
            <a:off x="5652120" y="3429000"/>
            <a:ext cx="432048" cy="129614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Текстово поле 23"/>
          <p:cNvSpPr txBox="1"/>
          <p:nvPr/>
        </p:nvSpPr>
        <p:spPr>
          <a:xfrm>
            <a:off x="-1508894" y="1589999"/>
            <a:ext cx="14863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dirty="0" smtClean="0">
                <a:solidFill>
                  <a:srgbClr val="FF0000"/>
                </a:solidFill>
                <a:latin typeface="Monotype Corsiva" pitchFamily="66" charset="0"/>
              </a:rPr>
              <a:t>петел</a:t>
            </a:r>
          </a:p>
          <a:p>
            <a:r>
              <a:rPr lang="bg-BG" sz="3200" dirty="0" smtClean="0">
                <a:solidFill>
                  <a:srgbClr val="FF0000"/>
                </a:solidFill>
                <a:latin typeface="Monotype Corsiva" pitchFamily="66" charset="0"/>
              </a:rPr>
              <a:t>кокошка</a:t>
            </a:r>
          </a:p>
          <a:p>
            <a:r>
              <a:rPr lang="bg-BG" sz="3200" dirty="0" smtClean="0">
                <a:solidFill>
                  <a:srgbClr val="FF0000"/>
                </a:solidFill>
                <a:latin typeface="Monotype Corsiva" pitchFamily="66" charset="0"/>
              </a:rPr>
              <a:t>пиленце</a:t>
            </a:r>
            <a:endParaRPr lang="bg-BG" sz="32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0" name="Текстово поле 29"/>
          <p:cNvSpPr txBox="1"/>
          <p:nvPr/>
        </p:nvSpPr>
        <p:spPr>
          <a:xfrm>
            <a:off x="-1508894" y="4999770"/>
            <a:ext cx="14109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dirty="0" smtClean="0">
                <a:solidFill>
                  <a:srgbClr val="FF0000"/>
                </a:solidFill>
                <a:latin typeface="Monotype Corsiva" pitchFamily="66" charset="0"/>
              </a:rPr>
              <a:t>бик</a:t>
            </a:r>
          </a:p>
          <a:p>
            <a:r>
              <a:rPr lang="bg-BG" sz="3200" dirty="0" smtClean="0">
                <a:solidFill>
                  <a:srgbClr val="FF0000"/>
                </a:solidFill>
                <a:latin typeface="Monotype Corsiva" pitchFamily="66" charset="0"/>
              </a:rPr>
              <a:t>крава</a:t>
            </a:r>
          </a:p>
          <a:p>
            <a:r>
              <a:rPr lang="bg-BG" sz="3200" dirty="0" err="1" smtClean="0">
                <a:solidFill>
                  <a:srgbClr val="FF0000"/>
                </a:solidFill>
                <a:latin typeface="Monotype Corsiva" pitchFamily="66" charset="0"/>
              </a:rPr>
              <a:t>теленце</a:t>
            </a:r>
            <a:endParaRPr lang="bg-BG" sz="32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1" name="Текстово поле 30"/>
          <p:cNvSpPr txBox="1"/>
          <p:nvPr/>
        </p:nvSpPr>
        <p:spPr>
          <a:xfrm>
            <a:off x="9144000" y="1484784"/>
            <a:ext cx="14863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dirty="0" smtClean="0">
                <a:solidFill>
                  <a:srgbClr val="FF0000"/>
                </a:solidFill>
                <a:latin typeface="Monotype Corsiva" pitchFamily="66" charset="0"/>
              </a:rPr>
              <a:t>котарак</a:t>
            </a:r>
          </a:p>
          <a:p>
            <a:r>
              <a:rPr lang="bg-BG" sz="3200" dirty="0" smtClean="0">
                <a:solidFill>
                  <a:srgbClr val="FF0000"/>
                </a:solidFill>
                <a:latin typeface="Monotype Corsiva" pitchFamily="66" charset="0"/>
              </a:rPr>
              <a:t>котка</a:t>
            </a:r>
          </a:p>
          <a:p>
            <a:r>
              <a:rPr lang="bg-BG" sz="3200" dirty="0" smtClean="0">
                <a:solidFill>
                  <a:srgbClr val="FF0000"/>
                </a:solidFill>
                <a:latin typeface="Monotype Corsiva" pitchFamily="66" charset="0"/>
              </a:rPr>
              <a:t>котенце</a:t>
            </a:r>
            <a:endParaRPr lang="bg-BG" sz="32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2" name="Текстово поле 31"/>
          <p:cNvSpPr txBox="1"/>
          <p:nvPr/>
        </p:nvSpPr>
        <p:spPr>
          <a:xfrm>
            <a:off x="9133882" y="4638970"/>
            <a:ext cx="12089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dirty="0" smtClean="0">
                <a:solidFill>
                  <a:srgbClr val="FF0000"/>
                </a:solidFill>
                <a:latin typeface="Monotype Corsiva" pitchFamily="66" charset="0"/>
              </a:rPr>
              <a:t>овен</a:t>
            </a:r>
          </a:p>
          <a:p>
            <a:r>
              <a:rPr lang="bg-BG" sz="3200" dirty="0" smtClean="0">
                <a:solidFill>
                  <a:srgbClr val="FF0000"/>
                </a:solidFill>
                <a:latin typeface="Monotype Corsiva" pitchFamily="66" charset="0"/>
              </a:rPr>
              <a:t>овца</a:t>
            </a:r>
          </a:p>
          <a:p>
            <a:r>
              <a:rPr lang="bg-BG" sz="3200" dirty="0" smtClean="0">
                <a:solidFill>
                  <a:srgbClr val="FF0000"/>
                </a:solidFill>
                <a:latin typeface="Monotype Corsiva" pitchFamily="66" charset="0"/>
              </a:rPr>
              <a:t>агънце</a:t>
            </a:r>
            <a:endParaRPr lang="bg-BG" sz="32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20" name="Текстово поле 19"/>
          <p:cNvSpPr txBox="1"/>
          <p:nvPr/>
        </p:nvSpPr>
        <p:spPr>
          <a:xfrm>
            <a:off x="3166350" y="26932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bg-BG" dirty="0"/>
          </a:p>
        </p:txBody>
      </p:sp>
      <p:sp>
        <p:nvSpPr>
          <p:cNvPr id="22" name="Текстово поле 21"/>
          <p:cNvSpPr txBox="1"/>
          <p:nvPr/>
        </p:nvSpPr>
        <p:spPr>
          <a:xfrm>
            <a:off x="3419872" y="34126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bg-BG" dirty="0"/>
          </a:p>
        </p:txBody>
      </p:sp>
      <p:sp>
        <p:nvSpPr>
          <p:cNvPr id="23" name="Текстово поле 22"/>
          <p:cNvSpPr txBox="1"/>
          <p:nvPr/>
        </p:nvSpPr>
        <p:spPr>
          <a:xfrm>
            <a:off x="4361288" y="40770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bg-BG" dirty="0"/>
          </a:p>
        </p:txBody>
      </p:sp>
      <p:sp>
        <p:nvSpPr>
          <p:cNvPr id="25" name="Текстово поле 24"/>
          <p:cNvSpPr txBox="1"/>
          <p:nvPr/>
        </p:nvSpPr>
        <p:spPr>
          <a:xfrm>
            <a:off x="5945464" y="31596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bg-BG" dirty="0"/>
          </a:p>
        </p:txBody>
      </p:sp>
    </p:spTree>
    <p:extLst>
      <p:ext uri="{BB962C8B-B14F-4D97-AF65-F5344CB8AC3E}">
        <p14:creationId xmlns="" xmlns:p14="http://schemas.microsoft.com/office/powerpoint/2010/main" val="185343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518E-6 L 0.22934 -0.0143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-7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518E-6 L 0.22934 -0.0143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-7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03608E-6 L -0.25052 -0.0092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5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7.49306E-7 L -0.17899 -0.0071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5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/>
      <p:bldP spid="31" grpId="0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9253" l="0" r="100000">
                        <a14:foregroundMark x1="14431" y1="31270" x2="90172" y2="29989"/>
                        <a14:foregroundMark x1="10920" y1="1921" x2="99376" y2="10459"/>
                        <a14:foregroundMark x1="4290" y1="5229" x2="89392" y2="1494"/>
                        <a14:foregroundMark x1="780" y1="3949" x2="1404" y2="8645"/>
                        <a14:foregroundMark x1="39236" y1="98826" x2="99844" y2="99253"/>
                        <a14:foregroundMark x1="39236" y1="98399" x2="0" y2="97972"/>
                        <a14:foregroundMark x1="2418" y1="97332" x2="25897" y2="97332"/>
                        <a14:backgroundMark x1="4758" y1="86233" x2="6162" y2="86233"/>
                        <a14:backgroundMark x1="7956" y1="89221" x2="7488" y2="94023"/>
                        <a14:backgroundMark x1="11232" y1="79723" x2="13651" y2="82284"/>
                        <a14:backgroundMark x1="15055" y1="88367" x2="15211" y2="93597"/>
                        <a14:backgroundMark x1="19969" y1="82284" x2="19657" y2="85806"/>
                        <a14:backgroundMark x1="21607" y1="86233" x2="21139" y2="86873"/>
                        <a14:backgroundMark x1="22231" y1="86446" x2="22075" y2="86660"/>
                        <a14:backgroundMark x1="14275" y1="86446" x2="14275" y2="86446"/>
                        <a14:backgroundMark x1="23011" y1="95945" x2="23947" y2="96585"/>
                        <a14:backgroundMark x1="4602" y1="94877" x2="4134" y2="94877"/>
                        <a14:backgroundMark x1="18565" y1="96158" x2="19189" y2="96158"/>
                        <a14:backgroundMark x1="19657" y1="96158" x2="20281" y2="96158"/>
                        <a14:backgroundMark x1="9828" y1="96371" x2="12871" y2="96371"/>
                        <a14:backgroundMark x1="19501" y1="87940" x2="19969" y2="87086"/>
                      </a14:backgroundRemoval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976"/>
          <a:stretch/>
        </p:blipFill>
        <p:spPr>
          <a:xfrm>
            <a:off x="10426" y="72008"/>
            <a:ext cx="9144000" cy="6858000"/>
          </a:xfrm>
          <a:prstGeom prst="rect">
            <a:avLst/>
          </a:prstGeom>
        </p:spPr>
      </p:pic>
      <p:sp>
        <p:nvSpPr>
          <p:cNvPr id="2" name="Правоъгълник 1"/>
          <p:cNvSpPr/>
          <p:nvPr/>
        </p:nvSpPr>
        <p:spPr>
          <a:xfrm>
            <a:off x="107504" y="620688"/>
            <a:ext cx="4176464" cy="2880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" name="Правоъгълник 7"/>
          <p:cNvSpPr/>
          <p:nvPr/>
        </p:nvSpPr>
        <p:spPr>
          <a:xfrm>
            <a:off x="107504" y="3760986"/>
            <a:ext cx="4176464" cy="2880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9" name="Правоъгълник 8"/>
          <p:cNvSpPr/>
          <p:nvPr/>
        </p:nvSpPr>
        <p:spPr>
          <a:xfrm>
            <a:off x="4706928" y="620688"/>
            <a:ext cx="4176464" cy="2880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0" name="Правоъгълник 9"/>
          <p:cNvSpPr/>
          <p:nvPr/>
        </p:nvSpPr>
        <p:spPr>
          <a:xfrm>
            <a:off x="4706928" y="3780540"/>
            <a:ext cx="4176464" cy="2880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424612"/>
            <a:ext cx="322811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9332" y="6424612"/>
            <a:ext cx="32466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E:\ОС\гифчета и картинки\животни\45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72" y="779414"/>
            <a:ext cx="1347484" cy="1049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ОС\гифчета и картинки\животни\1079676zi014lw5qx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75" y="3861573"/>
            <a:ext cx="1074774" cy="13103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:\ОС\гифчета и картинки\животни 1\2_20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27" y="755529"/>
            <a:ext cx="1839423" cy="1072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animals_108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364" y="4119600"/>
            <a:ext cx="1412968" cy="9526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E:\ОС\гифчета и картинки\животни 1\16_174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102" y="884588"/>
            <a:ext cx="1264669" cy="8086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E:\ОС\гифчета и картинки\животни 1\18-194mechk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229" y="779414"/>
            <a:ext cx="1626384" cy="13174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E:\ОС\гифчета и картинки\животни 1\179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993" y="779414"/>
            <a:ext cx="1177339" cy="12038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Картина 20" descr="TN_11-12-07_02e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flipH="1">
            <a:off x="6442801" y="661004"/>
            <a:ext cx="1296145" cy="1322305"/>
          </a:xfrm>
          <a:prstGeom prst="roundRect">
            <a:avLst/>
          </a:prstGeom>
          <a:effectLst/>
        </p:spPr>
      </p:pic>
      <p:pic>
        <p:nvPicPr>
          <p:cNvPr id="12298" name="Picture 10" descr="E:\ОС\гифчета и картинки\животни 1\54==.gif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607" y="3946876"/>
            <a:ext cx="1903357" cy="11397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E:\ОС\гифчета и картинки\животни 1\167.gif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94" y="2105208"/>
            <a:ext cx="1223962" cy="11998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http://agronet.bg/images/stories/kravi/bremenna-krava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="" xmlns:a14="http://schemas.microsoft.com/office/drawing/2010/main">
                  <a14:imgLayer r:embed="rId19">
                    <a14:imgEffect>
                      <a14:backgroundRemoval t="9920" b="98660" l="3200" r="99600">
                        <a14:backgroundMark x1="36800" y1="69705" x2="35200" y2="83914"/>
                        <a14:backgroundMark x1="34600" y1="59517" x2="35600" y2="62466"/>
                        <a14:backgroundMark x1="58200" y1="68901" x2="60800" y2="72118"/>
                        <a14:backgroundMark x1="75400" y1="72118" x2="77600" y2="81501"/>
                        <a14:backgroundMark x1="87200" y1="64611" x2="86800" y2="69973"/>
                        <a14:backgroundMark x1="53400" y1="85255" x2="54400" y2="85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362" y="3676722"/>
            <a:ext cx="1888940" cy="14098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http://www.bigbag.bg/userfiles/productlargeimages/product_928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="" xmlns:a14="http://schemas.microsoft.com/office/drawing/2010/main">
                  <a14:imgLayer r:embed="rId21">
                    <a14:imgEffect>
                      <a14:backgroundRemoval t="0" b="99167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8302" y="1828527"/>
            <a:ext cx="1385542" cy="16724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d59106874d2e028a7d760f0f489283b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730" y="4458966"/>
            <a:ext cx="1170627" cy="9365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Текстово поле 10"/>
          <p:cNvSpPr txBox="1"/>
          <p:nvPr/>
        </p:nvSpPr>
        <p:spPr>
          <a:xfrm>
            <a:off x="1667418" y="2350959"/>
            <a:ext cx="26165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dirty="0" smtClean="0">
                <a:solidFill>
                  <a:srgbClr val="002060"/>
                </a:solidFill>
              </a:rPr>
              <a:t>Сами се грижат </a:t>
            </a:r>
          </a:p>
          <a:p>
            <a:r>
              <a:rPr lang="bg-BG" sz="2800" dirty="0" smtClean="0">
                <a:solidFill>
                  <a:srgbClr val="002060"/>
                </a:solidFill>
              </a:rPr>
              <a:t>за себе си.</a:t>
            </a:r>
            <a:endParaRPr lang="bg-BG" sz="2800" dirty="0">
              <a:solidFill>
                <a:srgbClr val="002060"/>
              </a:solidFill>
            </a:endParaRPr>
          </a:p>
        </p:txBody>
      </p:sp>
      <p:sp>
        <p:nvSpPr>
          <p:cNvPr id="31" name="Текстово поле 30"/>
          <p:cNvSpPr txBox="1"/>
          <p:nvPr/>
        </p:nvSpPr>
        <p:spPr>
          <a:xfrm>
            <a:off x="4706928" y="1879937"/>
            <a:ext cx="30558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 smtClean="0">
                <a:solidFill>
                  <a:srgbClr val="002060"/>
                </a:solidFill>
              </a:rPr>
              <a:t>Получават </a:t>
            </a:r>
          </a:p>
          <a:p>
            <a:r>
              <a:rPr lang="bg-BG" sz="2400" dirty="0" smtClean="0">
                <a:solidFill>
                  <a:srgbClr val="002060"/>
                </a:solidFill>
              </a:rPr>
              <a:t>специализирани </a:t>
            </a:r>
          </a:p>
          <a:p>
            <a:r>
              <a:rPr lang="bg-BG" sz="2400" dirty="0" smtClean="0">
                <a:solidFill>
                  <a:srgbClr val="002060"/>
                </a:solidFill>
              </a:rPr>
              <a:t>грижи от хората, </a:t>
            </a:r>
          </a:p>
          <a:p>
            <a:r>
              <a:rPr lang="bg-BG" sz="2400" dirty="0" smtClean="0">
                <a:solidFill>
                  <a:srgbClr val="002060"/>
                </a:solidFill>
              </a:rPr>
              <a:t>работещи в зоопарка.</a:t>
            </a:r>
            <a:endParaRPr lang="bg-BG" sz="2400" dirty="0">
              <a:solidFill>
                <a:srgbClr val="002060"/>
              </a:solidFill>
            </a:endParaRPr>
          </a:p>
        </p:txBody>
      </p:sp>
      <p:sp>
        <p:nvSpPr>
          <p:cNvPr id="32" name="Текстово поле 31"/>
          <p:cNvSpPr txBox="1"/>
          <p:nvPr/>
        </p:nvSpPr>
        <p:spPr>
          <a:xfrm>
            <a:off x="4685938" y="5507233"/>
            <a:ext cx="42957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dirty="0" smtClean="0">
                <a:solidFill>
                  <a:srgbClr val="002060"/>
                </a:solidFill>
              </a:rPr>
              <a:t>Получават грижи от своите</a:t>
            </a:r>
          </a:p>
          <a:p>
            <a:r>
              <a:rPr lang="bg-BG" sz="2800" dirty="0" smtClean="0">
                <a:solidFill>
                  <a:srgbClr val="002060"/>
                </a:solidFill>
              </a:rPr>
              <a:t> стопани /фермери/.</a:t>
            </a:r>
            <a:endParaRPr lang="bg-BG" sz="2800" dirty="0">
              <a:solidFill>
                <a:srgbClr val="002060"/>
              </a:solidFill>
            </a:endParaRPr>
          </a:p>
        </p:txBody>
      </p:sp>
      <p:sp>
        <p:nvSpPr>
          <p:cNvPr id="33" name="Текстово поле 32"/>
          <p:cNvSpPr txBox="1"/>
          <p:nvPr/>
        </p:nvSpPr>
        <p:spPr>
          <a:xfrm>
            <a:off x="47630" y="5507233"/>
            <a:ext cx="43739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dirty="0" smtClean="0">
                <a:solidFill>
                  <a:srgbClr val="002060"/>
                </a:solidFill>
              </a:rPr>
              <a:t>Получават грижи от хората,</a:t>
            </a:r>
          </a:p>
          <a:p>
            <a:r>
              <a:rPr lang="bg-BG" sz="2800" dirty="0" smtClean="0">
                <a:solidFill>
                  <a:srgbClr val="002060"/>
                </a:solidFill>
              </a:rPr>
              <a:t>в чиито домове живеят.</a:t>
            </a:r>
            <a:endParaRPr lang="bg-BG" sz="2800" dirty="0">
              <a:solidFill>
                <a:srgbClr val="002060"/>
              </a:solidFill>
            </a:endParaRPr>
          </a:p>
        </p:txBody>
      </p:sp>
      <p:sp>
        <p:nvSpPr>
          <p:cNvPr id="7" name="Правоъгълник 6"/>
          <p:cNvSpPr/>
          <p:nvPr/>
        </p:nvSpPr>
        <p:spPr>
          <a:xfrm>
            <a:off x="571472" y="3357562"/>
            <a:ext cx="7786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dirty="0">
                <a:solidFill>
                  <a:srgbClr val="FF0000"/>
                </a:solidFill>
              </a:rPr>
              <a:t>Разкажи кой се </a:t>
            </a:r>
            <a:r>
              <a:rPr lang="bg-BG" sz="2400" dirty="0" smtClean="0">
                <a:solidFill>
                  <a:srgbClr val="FF0000"/>
                </a:solidFill>
              </a:rPr>
              <a:t>грижи </a:t>
            </a:r>
            <a:r>
              <a:rPr lang="bg-BG" sz="2400" dirty="0">
                <a:solidFill>
                  <a:srgbClr val="FF0000"/>
                </a:solidFill>
              </a:rPr>
              <a:t>за </a:t>
            </a:r>
            <a:r>
              <a:rPr lang="bg-BG" sz="2400" dirty="0" smtClean="0">
                <a:solidFill>
                  <a:srgbClr val="FF0000"/>
                </a:solidFill>
              </a:rPr>
              <a:t>тези животни в България.</a:t>
            </a:r>
            <a:endParaRPr lang="bg-BG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872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1" grpId="0"/>
      <p:bldP spid="32" grpId="0"/>
      <p:bldP spid="33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 descr="Картина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642910" y="1714488"/>
            <a:ext cx="2857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000" dirty="0" smtClean="0"/>
              <a:t> НАСЕКОМИ</a:t>
            </a:r>
            <a:endParaRPr lang="bg-BG" sz="4000" b="1" i="1" dirty="0"/>
          </a:p>
        </p:txBody>
      </p:sp>
      <p:pic>
        <p:nvPicPr>
          <p:cNvPr id="7" name="Картина 6" descr="img5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8926" y="5643578"/>
            <a:ext cx="898078" cy="571503"/>
          </a:xfrm>
          <a:prstGeom prst="rect">
            <a:avLst/>
          </a:prstGeom>
        </p:spPr>
      </p:pic>
      <p:pic>
        <p:nvPicPr>
          <p:cNvPr id="8" name="Картина 7" descr="muhi_1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3504" y="2071678"/>
            <a:ext cx="1520496" cy="1214422"/>
          </a:xfrm>
          <a:prstGeom prst="rect">
            <a:avLst/>
          </a:prstGeom>
        </p:spPr>
      </p:pic>
      <p:pic>
        <p:nvPicPr>
          <p:cNvPr id="10" name="Картина 9" descr="muhi_3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643182"/>
            <a:ext cx="1503597" cy="1052518"/>
          </a:xfrm>
          <a:prstGeom prst="rect">
            <a:avLst/>
          </a:prstGeom>
        </p:spPr>
      </p:pic>
      <p:pic>
        <p:nvPicPr>
          <p:cNvPr id="11" name="Картина 10" descr="abeille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8596" y="4143380"/>
            <a:ext cx="2364845" cy="1143008"/>
          </a:xfrm>
          <a:prstGeom prst="rect">
            <a:avLst/>
          </a:prstGeom>
        </p:spPr>
      </p:pic>
      <p:pic>
        <p:nvPicPr>
          <p:cNvPr id="13" name="Картина 12" descr="muhi_4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00430" y="0"/>
            <a:ext cx="4040651" cy="3228992"/>
          </a:xfrm>
          <a:prstGeom prst="rect">
            <a:avLst/>
          </a:prstGeom>
        </p:spPr>
      </p:pic>
      <p:pic>
        <p:nvPicPr>
          <p:cNvPr id="14" name="Картина 13" descr="n826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43108" y="2714620"/>
            <a:ext cx="1276720" cy="1366841"/>
          </a:xfrm>
          <a:prstGeom prst="rect">
            <a:avLst/>
          </a:prstGeom>
        </p:spPr>
      </p:pic>
      <p:pic>
        <p:nvPicPr>
          <p:cNvPr id="15" name="Картина 14" descr="n827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500694" y="3071810"/>
            <a:ext cx="1144965" cy="1071570"/>
          </a:xfrm>
          <a:prstGeom prst="rect">
            <a:avLst/>
          </a:prstGeom>
        </p:spPr>
      </p:pic>
      <p:pic>
        <p:nvPicPr>
          <p:cNvPr id="16" name="Картина 15" descr="n907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500430" y="3714752"/>
            <a:ext cx="2107060" cy="2857520"/>
          </a:xfrm>
          <a:prstGeom prst="rect">
            <a:avLst/>
          </a:prstGeom>
        </p:spPr>
      </p:pic>
      <p:pic>
        <p:nvPicPr>
          <p:cNvPr id="17" name="Картина 16" descr="n906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500826" y="4143380"/>
            <a:ext cx="965805" cy="1304684"/>
          </a:xfrm>
          <a:prstGeom prst="rect">
            <a:avLst/>
          </a:prstGeom>
        </p:spPr>
      </p:pic>
      <p:pic>
        <p:nvPicPr>
          <p:cNvPr id="18" name="Картина 17" descr="pchelka1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500958" y="4394799"/>
            <a:ext cx="1643042" cy="2220327"/>
          </a:xfrm>
          <a:prstGeom prst="rect">
            <a:avLst/>
          </a:prstGeom>
        </p:spPr>
      </p:pic>
      <p:sp>
        <p:nvSpPr>
          <p:cNvPr id="19" name="Текстово поле 18"/>
          <p:cNvSpPr txBox="1"/>
          <p:nvPr/>
        </p:nvSpPr>
        <p:spPr>
          <a:xfrm>
            <a:off x="0" y="0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dirty="0" smtClean="0"/>
              <a:t>Дора ще ни запознае с най-малките си приятели. Кои са те? За съжаление много от тях са застрашени от изчезване. Затова те са записани в една специална книга, която се нарича “ Червена книга” на България.</a:t>
            </a:r>
            <a:endParaRPr lang="bg-BG" sz="2800" dirty="0"/>
          </a:p>
        </p:txBody>
      </p:sp>
      <p:pic>
        <p:nvPicPr>
          <p:cNvPr id="20" name="1329891802.wav-p4ela.wav">
            <a:hlinkClick r:id="" action="ppaction://media"/>
          </p:cNvPr>
          <p:cNvPicPr>
            <a:picLocks noRot="1" noChangeAspect="1"/>
          </p:cNvPicPr>
          <p:nvPr>
            <a:wavAudioFile r:embed="rId1" name="1329891802.wav-p4ela.wav"/>
          </p:nvPr>
        </p:nvPicPr>
        <p:blipFill>
          <a:blip r:embed="rId15" cstate="print"/>
          <a:stretch>
            <a:fillRect/>
          </a:stretch>
        </p:blipFill>
        <p:spPr>
          <a:xfrm>
            <a:off x="-1643106" y="6286520"/>
            <a:ext cx="304800" cy="304800"/>
          </a:xfrm>
          <a:prstGeom prst="rect">
            <a:avLst/>
          </a:prstGeom>
        </p:spPr>
      </p:pic>
      <p:pic>
        <p:nvPicPr>
          <p:cNvPr id="21" name="885272153.wav-6turec.wav">
            <a:hlinkClick r:id="" action="ppaction://media"/>
          </p:cNvPr>
          <p:cNvPicPr>
            <a:picLocks noRot="1" noChangeAspect="1"/>
          </p:cNvPicPr>
          <p:nvPr>
            <a:wavAudioFile r:embed="rId2" name="885272153.wav-6turec.wav"/>
          </p:nvPr>
        </p:nvPicPr>
        <p:blipFill>
          <a:blip r:embed="rId16" cstate="print"/>
          <a:stretch>
            <a:fillRect/>
          </a:stretch>
        </p:blipFill>
        <p:spPr>
          <a:xfrm>
            <a:off x="-2000296" y="51435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22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9253" l="0" r="100000">
                        <a14:foregroundMark x1="14431" y1="31270" x2="90172" y2="29989"/>
                        <a14:foregroundMark x1="10920" y1="1921" x2="99376" y2="10459"/>
                        <a14:foregroundMark x1="4290" y1="5229" x2="89392" y2="1494"/>
                        <a14:foregroundMark x1="780" y1="3949" x2="1404" y2="8645"/>
                        <a14:foregroundMark x1="39236" y1="98826" x2="99844" y2="99253"/>
                        <a14:foregroundMark x1="39236" y1="98399" x2="0" y2="97972"/>
                        <a14:foregroundMark x1="2418" y1="97332" x2="25897" y2="97332"/>
                        <a14:backgroundMark x1="4758" y1="86233" x2="6162" y2="86233"/>
                        <a14:backgroundMark x1="7956" y1="89221" x2="7488" y2="94023"/>
                        <a14:backgroundMark x1="11232" y1="79723" x2="13651" y2="82284"/>
                        <a14:backgroundMark x1="15055" y1="88367" x2="15211" y2="93597"/>
                        <a14:backgroundMark x1="19969" y1="82284" x2="19657" y2="85806"/>
                        <a14:backgroundMark x1="21607" y1="86233" x2="21139" y2="86873"/>
                        <a14:backgroundMark x1="22231" y1="86446" x2="22075" y2="86660"/>
                        <a14:backgroundMark x1="14275" y1="86446" x2="14275" y2="86446"/>
                        <a14:backgroundMark x1="23011" y1="95945" x2="23947" y2="96585"/>
                        <a14:backgroundMark x1="4602" y1="94877" x2="4134" y2="94877"/>
                        <a14:backgroundMark x1="18565" y1="96158" x2="19189" y2="96158"/>
                        <a14:backgroundMark x1="19657" y1="96158" x2="20281" y2="96158"/>
                        <a14:backgroundMark x1="9828" y1="96371" x2="12871" y2="96371"/>
                        <a14:backgroundMark x1="19501" y1="87940" x2="19969" y2="87086"/>
                      </a14:backgroundRemoval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9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424612"/>
            <a:ext cx="322811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9332" y="6424612"/>
            <a:ext cx="32466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Текстово поле 6"/>
          <p:cNvSpPr txBox="1"/>
          <p:nvPr/>
        </p:nvSpPr>
        <p:spPr>
          <a:xfrm>
            <a:off x="0" y="428604"/>
            <a:ext cx="1089220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g-BG" sz="5400" b="1" dirty="0" smtClean="0">
                <a:ln w="11430">
                  <a:solidFill>
                    <a:schemeClr val="accent1">
                      <a:lumMod val="7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Защитените  животни в България</a:t>
            </a:r>
            <a:endParaRPr lang="bg-BG" sz="5400" b="1" dirty="0">
              <a:ln w="11430">
                <a:solidFill>
                  <a:schemeClr val="accent1">
                    <a:lumMod val="75000"/>
                  </a:schemeClr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323528" y="1327994"/>
            <a:ext cx="33293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5400" dirty="0" smtClean="0">
                <a:solidFill>
                  <a:srgbClr val="FF0000"/>
                </a:solidFill>
                <a:latin typeface="Monotype Corsiva" pitchFamily="66" charset="0"/>
              </a:rPr>
              <a:t>ЧЕРВЕНА </a:t>
            </a:r>
          </a:p>
          <a:p>
            <a:pPr algn="ctr"/>
            <a:r>
              <a:rPr lang="bg-BG" sz="5400" dirty="0" smtClean="0">
                <a:solidFill>
                  <a:srgbClr val="FF0000"/>
                </a:solidFill>
                <a:latin typeface="Monotype Corsiva" pitchFamily="66" charset="0"/>
              </a:rPr>
              <a:t>КНИГА</a:t>
            </a:r>
            <a:endParaRPr lang="bg-BG" sz="54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9" name="Правоъгълник 8"/>
          <p:cNvSpPr/>
          <p:nvPr/>
        </p:nvSpPr>
        <p:spPr>
          <a:xfrm>
            <a:off x="107504" y="2967335"/>
            <a:ext cx="5036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dirty="0" smtClean="0">
                <a:solidFill>
                  <a:srgbClr val="002060"/>
                </a:solidFill>
              </a:rPr>
              <a:t>В нея са включени всички </a:t>
            </a:r>
          </a:p>
          <a:p>
            <a:r>
              <a:rPr lang="bg-BG" sz="2800" b="1" i="1" dirty="0" smtClean="0">
                <a:solidFill>
                  <a:srgbClr val="002060"/>
                </a:solidFill>
              </a:rPr>
              <a:t>застрашени</a:t>
            </a:r>
            <a:r>
              <a:rPr lang="bg-BG" sz="2800" dirty="0" smtClean="0">
                <a:solidFill>
                  <a:srgbClr val="002060"/>
                </a:solidFill>
              </a:rPr>
              <a:t>, </a:t>
            </a:r>
            <a:r>
              <a:rPr lang="bg-BG" sz="2800" b="1" i="1" dirty="0" smtClean="0">
                <a:solidFill>
                  <a:srgbClr val="002060"/>
                </a:solidFill>
              </a:rPr>
              <a:t>изчезващи</a:t>
            </a:r>
            <a:r>
              <a:rPr lang="bg-BG" sz="2800" dirty="0" smtClean="0">
                <a:solidFill>
                  <a:srgbClr val="002060"/>
                </a:solidFill>
              </a:rPr>
              <a:t> и </a:t>
            </a:r>
          </a:p>
          <a:p>
            <a:r>
              <a:rPr lang="bg-BG" sz="2800" b="1" i="1" dirty="0" smtClean="0">
                <a:solidFill>
                  <a:srgbClr val="002060"/>
                </a:solidFill>
              </a:rPr>
              <a:t>изчезнали</a:t>
            </a:r>
            <a:r>
              <a:rPr lang="bg-BG" sz="2800" i="1" dirty="0" smtClean="0">
                <a:solidFill>
                  <a:srgbClr val="002060"/>
                </a:solidFill>
              </a:rPr>
              <a:t> </a:t>
            </a:r>
            <a:r>
              <a:rPr lang="bg-BG" sz="2800" dirty="0" smtClean="0">
                <a:solidFill>
                  <a:srgbClr val="002060"/>
                </a:solidFill>
              </a:rPr>
              <a:t>биологични видове, живеещи на територията на </a:t>
            </a:r>
            <a:r>
              <a:rPr lang="bg-BG" sz="2800" b="1" dirty="0" smtClean="0">
                <a:solidFill>
                  <a:srgbClr val="002060"/>
                </a:solidFill>
              </a:rPr>
              <a:t>България.</a:t>
            </a:r>
            <a:endParaRPr lang="bg-BG" sz="2800" dirty="0">
              <a:solidFill>
                <a:srgbClr val="002060"/>
              </a:solidFill>
            </a:endParaRPr>
          </a:p>
        </p:txBody>
      </p:sp>
      <p:sp>
        <p:nvSpPr>
          <p:cNvPr id="11" name="Текстово поле 10"/>
          <p:cNvSpPr txBox="1"/>
          <p:nvPr/>
        </p:nvSpPr>
        <p:spPr>
          <a:xfrm>
            <a:off x="4124677" y="1412776"/>
            <a:ext cx="50193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i="1" dirty="0" smtClean="0">
                <a:solidFill>
                  <a:srgbClr val="002060"/>
                </a:solidFill>
              </a:rPr>
              <a:t>За тези, които искат да </a:t>
            </a:r>
          </a:p>
          <a:p>
            <a:r>
              <a:rPr lang="bg-BG" sz="3200" i="1" dirty="0" smtClean="0">
                <a:solidFill>
                  <a:srgbClr val="002060"/>
                </a:solidFill>
              </a:rPr>
              <a:t>видят и прочетат повече:</a:t>
            </a:r>
            <a:endParaRPr lang="bg-BG" sz="3200" i="1" dirty="0">
              <a:solidFill>
                <a:srgbClr val="002060"/>
              </a:solidFill>
            </a:endParaRPr>
          </a:p>
        </p:txBody>
      </p:sp>
      <p:pic>
        <p:nvPicPr>
          <p:cNvPr id="12" name="Picture 2" descr="&amp;Tcy;&amp;ocy;&amp;mcy; 2. &amp;ZHcy;&amp;icy;&amp;vcy;&amp;ocy;&amp;tcy;&amp;ncy;&amp;icy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8882" y="2426244"/>
            <a:ext cx="2736304" cy="3905452"/>
          </a:xfrm>
          <a:prstGeom prst="rect">
            <a:avLst/>
          </a:prstGeom>
          <a:noFill/>
        </p:spPr>
      </p:pic>
      <p:sp>
        <p:nvSpPr>
          <p:cNvPr id="13" name="Правоъгълник 12"/>
          <p:cNvSpPr/>
          <p:nvPr/>
        </p:nvSpPr>
        <p:spPr>
          <a:xfrm>
            <a:off x="5499222" y="6318140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bg-BG" dirty="0" smtClean="0"/>
          </a:p>
          <a:p>
            <a:endParaRPr lang="bg-BG" dirty="0"/>
          </a:p>
        </p:txBody>
      </p:sp>
    </p:spTree>
    <p:extLst>
      <p:ext uri="{BB962C8B-B14F-4D97-AF65-F5344CB8AC3E}">
        <p14:creationId xmlns="" xmlns:p14="http://schemas.microsoft.com/office/powerpoint/2010/main" val="25136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9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Картина 2" descr="gnezd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18"/>
            <a:ext cx="9144000" cy="6215082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428596" y="500042"/>
            <a:ext cx="7500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dirty="0" smtClean="0"/>
              <a:t>Къде живее лястовичката?</a:t>
            </a:r>
            <a:endParaRPr lang="bg-BG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9253" l="0" r="100000">
                        <a14:foregroundMark x1="14431" y1="31270" x2="90172" y2="29989"/>
                        <a14:foregroundMark x1="10920" y1="1921" x2="99376" y2="10459"/>
                        <a14:foregroundMark x1="4290" y1="5229" x2="89392" y2="1494"/>
                        <a14:foregroundMark x1="780" y1="3949" x2="1404" y2="8645"/>
                        <a14:foregroundMark x1="39236" y1="98826" x2="99844" y2="99253"/>
                        <a14:foregroundMark x1="39236" y1="98399" x2="0" y2="97972"/>
                        <a14:foregroundMark x1="2418" y1="97332" x2="25897" y2="97332"/>
                        <a14:backgroundMark x1="4758" y1="86233" x2="6162" y2="86233"/>
                        <a14:backgroundMark x1="7956" y1="89221" x2="7488" y2="94023"/>
                        <a14:backgroundMark x1="11232" y1="79723" x2="13651" y2="82284"/>
                        <a14:backgroundMark x1="15055" y1="88367" x2="15211" y2="93597"/>
                        <a14:backgroundMark x1="19969" y1="82284" x2="19657" y2="85806"/>
                        <a14:backgroundMark x1="21607" y1="86233" x2="21139" y2="86873"/>
                        <a14:backgroundMark x1="22231" y1="86446" x2="22075" y2="86660"/>
                        <a14:backgroundMark x1="14275" y1="86446" x2="14275" y2="86446"/>
                        <a14:backgroundMark x1="23011" y1="95945" x2="23947" y2="96585"/>
                        <a14:backgroundMark x1="4602" y1="94877" x2="4134" y2="94877"/>
                        <a14:backgroundMark x1="18565" y1="96158" x2="19189" y2="96158"/>
                        <a14:backgroundMark x1="19657" y1="96158" x2="20281" y2="96158"/>
                        <a14:backgroundMark x1="9828" y1="96371" x2="12871" y2="96371"/>
                        <a14:backgroundMark x1="19501" y1="87940" x2="19969" y2="87086"/>
                      </a14:backgroundRemoval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9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Текстово поле 9"/>
          <p:cNvSpPr txBox="1"/>
          <p:nvPr/>
        </p:nvSpPr>
        <p:spPr>
          <a:xfrm>
            <a:off x="1043608" y="1676788"/>
            <a:ext cx="7056784" cy="2808312"/>
          </a:xfrm>
          <a:prstGeom prst="rect">
            <a:avLst/>
          </a:prstGeom>
          <a:noFill/>
        </p:spPr>
        <p:txBody>
          <a:bodyPr wrap="square">
            <a:prstTxWarp prst="textWave2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4800" b="1" cap="all" dirty="0">
                <a:ln w="0">
                  <a:solidFill>
                    <a:srgbClr val="FF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Браво!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4800" b="1" cap="all" dirty="0">
                <a:ln w="0">
                  <a:solidFill>
                    <a:srgbClr val="FF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Справихте се отлично!</a:t>
            </a:r>
          </a:p>
        </p:txBody>
      </p:sp>
      <p:pic>
        <p:nvPicPr>
          <p:cNvPr id="11" name="Picture 44" descr="http://r16.imgfast.net/users/1611/85/36/97/smiles/595147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785794"/>
            <a:ext cx="1817823" cy="1817827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424612"/>
            <a:ext cx="322811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9332" y="6424612"/>
            <a:ext cx="32466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авоъгълник 11"/>
          <p:cNvSpPr/>
          <p:nvPr/>
        </p:nvSpPr>
        <p:spPr>
          <a:xfrm>
            <a:off x="0" y="5857892"/>
            <a:ext cx="94297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4400" dirty="0" smtClean="0">
                <a:solidFill>
                  <a:srgbClr val="002060"/>
                </a:solidFill>
                <a:latin typeface="+mj-lt"/>
              </a:rPr>
              <a:t>Виолета Димитрова  ОДЗ “Славейче” </a:t>
            </a:r>
            <a:endParaRPr lang="bg-BG" sz="4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3" name="Картина 12" descr="одз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71480"/>
            <a:ext cx="2735118" cy="2714644"/>
          </a:xfrm>
          <a:prstGeom prst="rect">
            <a:avLst/>
          </a:prstGeom>
        </p:spPr>
      </p:pic>
      <p:pic>
        <p:nvPicPr>
          <p:cNvPr id="14" name="Картина 13" descr="5426855_orig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58082" y="3929066"/>
            <a:ext cx="1428750" cy="18859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5925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9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5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480"/>
            <a:ext cx="9144000" cy="6286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9" descr="fish2-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1571612"/>
            <a:ext cx="18383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fish6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4300" y="1773238"/>
            <a:ext cx="143351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fish2-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3042" y="3214686"/>
            <a:ext cx="9525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fish3-10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1643050"/>
            <a:ext cx="15525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fish2-6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05600" y="4286256"/>
            <a:ext cx="2438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fish2-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4071942"/>
            <a:ext cx="18383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 descr="fish3-10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4786322"/>
            <a:ext cx="15525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Текстово поле 10"/>
          <p:cNvSpPr txBox="1"/>
          <p:nvPr/>
        </p:nvSpPr>
        <p:spPr>
          <a:xfrm>
            <a:off x="0" y="571480"/>
            <a:ext cx="4929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 smtClean="0">
                <a:solidFill>
                  <a:schemeClr val="bg1"/>
                </a:solidFill>
              </a:rPr>
              <a:t>Кой живее във водата?</a:t>
            </a:r>
            <a:endParaRPr lang="bg-BG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9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Картина 2" descr="DSCN4923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42918"/>
            <a:ext cx="9144000" cy="6215082"/>
          </a:xfrm>
          <a:prstGeom prst="rect">
            <a:avLst/>
          </a:prstGeom>
        </p:spPr>
      </p:pic>
      <p:pic>
        <p:nvPicPr>
          <p:cNvPr id="7" name="Картина 6" descr="69951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29454" y="5214950"/>
            <a:ext cx="2786082" cy="1928826"/>
          </a:xfrm>
          <a:prstGeom prst="rect">
            <a:avLst/>
          </a:prstGeom>
        </p:spPr>
      </p:pic>
      <p:sp>
        <p:nvSpPr>
          <p:cNvPr id="8" name="Текстово поле 7"/>
          <p:cNvSpPr txBox="1"/>
          <p:nvPr/>
        </p:nvSpPr>
        <p:spPr>
          <a:xfrm>
            <a:off x="0" y="50004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dirty="0" smtClean="0"/>
              <a:t>Къде живее мечката?</a:t>
            </a:r>
          </a:p>
          <a:p>
            <a:r>
              <a:rPr lang="bg-BG" sz="2800" dirty="0" smtClean="0"/>
              <a:t>Как се нарича нейната къщичка?</a:t>
            </a:r>
            <a:endParaRPr lang="bg-BG" sz="2800" dirty="0"/>
          </a:p>
        </p:txBody>
      </p:sp>
      <p:pic>
        <p:nvPicPr>
          <p:cNvPr id="6" name="Записан звук-2">
            <a:hlinkClick r:id="" action="ppaction://media"/>
          </p:cNvPr>
          <p:cNvPicPr>
            <a:picLocks noRot="1" noChangeAspect="1"/>
          </p:cNvPicPr>
          <p:nvPr>
            <a:wavAudioFile r:embed="rId1" name="Записан звук-2"/>
          </p:nvPr>
        </p:nvPicPr>
        <p:blipFill>
          <a:blip r:embed="rId7" cstate="print"/>
          <a:stretch>
            <a:fillRect/>
          </a:stretch>
        </p:blipFill>
        <p:spPr>
          <a:xfrm>
            <a:off x="11072858" y="6705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 descr="865c0c0b4ab0e063e5caa3387c1a87410ae0193f3a5c7b21910becad710d6ac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18"/>
            <a:ext cx="9144000" cy="6215082"/>
          </a:xfrm>
          <a:prstGeom prst="rect">
            <a:avLst/>
          </a:prstGeom>
        </p:spPr>
      </p:pic>
      <p:pic>
        <p:nvPicPr>
          <p:cNvPr id="3" name="Картина 2" descr="5507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29520" y="5143512"/>
            <a:ext cx="1429757" cy="1476379"/>
          </a:xfrm>
          <a:prstGeom prst="rect">
            <a:avLst/>
          </a:prstGeom>
        </p:spPr>
      </p:pic>
      <p:pic>
        <p:nvPicPr>
          <p:cNvPr id="5" name="Картина 4" descr="abeill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44098" y="785794"/>
            <a:ext cx="1714500" cy="828675"/>
          </a:xfrm>
          <a:prstGeom prst="rect">
            <a:avLst/>
          </a:prstGeom>
        </p:spPr>
      </p:pic>
      <p:pic>
        <p:nvPicPr>
          <p:cNvPr id="7" name="Картина 6" descr="5507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2786058"/>
            <a:ext cx="1383641" cy="1428760"/>
          </a:xfrm>
          <a:prstGeom prst="rect">
            <a:avLst/>
          </a:prstGeom>
        </p:spPr>
      </p:pic>
      <p:pic>
        <p:nvPicPr>
          <p:cNvPr id="8" name="Картина 7" descr="abeill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86974" y="928670"/>
            <a:ext cx="1714500" cy="828675"/>
          </a:xfrm>
          <a:prstGeom prst="rect">
            <a:avLst/>
          </a:prstGeom>
        </p:spPr>
      </p:pic>
      <p:sp>
        <p:nvSpPr>
          <p:cNvPr id="9" name="Текстово поле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 smtClean="0"/>
              <a:t>Как се нарича къщичката на пчелата? </a:t>
            </a:r>
            <a:endParaRPr lang="bg-BG" sz="3600" b="1" dirty="0"/>
          </a:p>
        </p:txBody>
      </p:sp>
      <p:pic>
        <p:nvPicPr>
          <p:cNvPr id="10" name="1329891802.wav-p4ela.wav">
            <a:hlinkClick r:id="" action="ppaction://media"/>
          </p:cNvPr>
          <p:cNvPicPr>
            <a:picLocks noRot="1" noChangeAspect="1"/>
          </p:cNvPicPr>
          <p:nvPr>
            <a:wavAudioFile r:embed="rId1" name="1329891802.wav-p4ela.wav"/>
          </p:nvPr>
        </p:nvPicPr>
        <p:blipFill>
          <a:blip r:embed="rId6" cstate="print"/>
          <a:stretch>
            <a:fillRect/>
          </a:stretch>
        </p:blipFill>
        <p:spPr>
          <a:xfrm>
            <a:off x="10644230" y="142873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64063 0.041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" y="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-0.76649 0.472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" y="23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424612"/>
            <a:ext cx="322811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9332" y="6424612"/>
            <a:ext cx="32466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Картина 12" descr="607_995327537171624_4671209200015108715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4714908"/>
          </a:xfrm>
          <a:prstGeom prst="rect">
            <a:avLst/>
          </a:prstGeom>
        </p:spPr>
      </p:pic>
      <p:sp>
        <p:nvSpPr>
          <p:cNvPr id="14" name="Текстово поле 13"/>
          <p:cNvSpPr txBox="1"/>
          <p:nvPr/>
        </p:nvSpPr>
        <p:spPr>
          <a:xfrm>
            <a:off x="1500166" y="1928802"/>
            <a:ext cx="60722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dirty="0" smtClean="0"/>
              <a:t>Браво, деца вие успяхте да приберете приятелите на Дора в техните къщички.</a:t>
            </a:r>
          </a:p>
          <a:p>
            <a:r>
              <a:rPr lang="bg-BG" sz="2800" dirty="0" smtClean="0"/>
              <a:t>Хайде да повторим къде живее пчелата?</a:t>
            </a:r>
          </a:p>
          <a:p>
            <a:r>
              <a:rPr lang="bg-BG" sz="2800" dirty="0" smtClean="0"/>
              <a:t>Мечката, рибката, лястовичката…</a:t>
            </a:r>
            <a:endParaRPr lang="bg-BG" sz="2800" dirty="0"/>
          </a:p>
        </p:txBody>
      </p:sp>
      <p:pic>
        <p:nvPicPr>
          <p:cNvPr id="22" name="Картина 21" descr="abeille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43768" y="4572008"/>
            <a:ext cx="1714500" cy="828675"/>
          </a:xfrm>
          <a:prstGeom prst="rect">
            <a:avLst/>
          </a:prstGeom>
        </p:spPr>
      </p:pic>
      <p:pic>
        <p:nvPicPr>
          <p:cNvPr id="28" name="Картина 27" descr="69944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86182" y="4214818"/>
            <a:ext cx="2357454" cy="2366974"/>
          </a:xfrm>
          <a:prstGeom prst="rect">
            <a:avLst/>
          </a:prstGeom>
        </p:spPr>
      </p:pic>
      <p:pic>
        <p:nvPicPr>
          <p:cNvPr id="10" name="Picture 10" descr="fish2-6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5852" y="5286388"/>
            <a:ext cx="2438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Картина 20" descr="liastovica_7f06d_2982496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85984" y="-285776"/>
            <a:ext cx="2183389" cy="2000239"/>
          </a:xfrm>
          <a:prstGeom prst="rect">
            <a:avLst/>
          </a:prstGeom>
        </p:spPr>
      </p:pic>
      <p:pic>
        <p:nvPicPr>
          <p:cNvPr id="11" name="Picture 44" descr="http://r16.imgfast.net/users/1611/85/36/97/smiles/595147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214346" y="2071678"/>
            <a:ext cx="1817823" cy="1817827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078" name="Picture 6" descr="E:\ОС\гифчета и картинки\животни 1\78ж.jpg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160" y="285728"/>
            <a:ext cx="1903840" cy="13119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2250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9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Картина 7" descr="Dora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18"/>
            <a:ext cx="9144000" cy="6215082"/>
          </a:xfrm>
          <a:prstGeom prst="rect">
            <a:avLst/>
          </a:prstGeom>
        </p:spPr>
      </p:pic>
      <p:sp>
        <p:nvSpPr>
          <p:cNvPr id="9" name="Текстово поле 8"/>
          <p:cNvSpPr txBox="1"/>
          <p:nvPr/>
        </p:nvSpPr>
        <p:spPr>
          <a:xfrm>
            <a:off x="285720" y="642918"/>
            <a:ext cx="7072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b="1" dirty="0" smtClean="0"/>
              <a:t>Накъде ли е тръгнала Дора?</a:t>
            </a:r>
            <a:endParaRPr lang="bg-BG" sz="3200" b="1" dirty="0"/>
          </a:p>
        </p:txBody>
      </p:sp>
      <p:pic>
        <p:nvPicPr>
          <p:cNvPr id="10" name="Picture 4" descr="E:\ОС\гифчета и картинки\детски животинки\medved11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857232"/>
            <a:ext cx="1191987" cy="1430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Текстово поле 10"/>
          <p:cNvSpPr txBox="1"/>
          <p:nvPr/>
        </p:nvSpPr>
        <p:spPr>
          <a:xfrm>
            <a:off x="0" y="5780782"/>
            <a:ext cx="100727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b="1" dirty="0" smtClean="0"/>
              <a:t>Хайде да отидем с нея! Там ще се запознаем с още интересни животни.</a:t>
            </a:r>
            <a:endParaRPr lang="bg-BG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99253" l="0" r="100000">
                        <a14:foregroundMark x1="14431" y1="31270" x2="90172" y2="29989"/>
                        <a14:foregroundMark x1="10920" y1="1921" x2="99376" y2="10459"/>
                        <a14:foregroundMark x1="4290" y1="5229" x2="89392" y2="1494"/>
                        <a14:foregroundMark x1="780" y1="3949" x2="1404" y2="8645"/>
                        <a14:foregroundMark x1="39236" y1="98826" x2="99844" y2="99253"/>
                        <a14:foregroundMark x1="39236" y1="98399" x2="0" y2="97972"/>
                        <a14:foregroundMark x1="2418" y1="97332" x2="25897" y2="97332"/>
                        <a14:backgroundMark x1="4758" y1="86233" x2="6162" y2="86233"/>
                        <a14:backgroundMark x1="7956" y1="89221" x2="7488" y2="94023"/>
                        <a14:backgroundMark x1="11232" y1="79723" x2="13651" y2="82284"/>
                        <a14:backgroundMark x1="15055" y1="88367" x2="15211" y2="93597"/>
                        <a14:backgroundMark x1="19969" y1="82284" x2="19657" y2="85806"/>
                        <a14:backgroundMark x1="21607" y1="86233" x2="21139" y2="86873"/>
                        <a14:backgroundMark x1="22231" y1="86446" x2="22075" y2="86660"/>
                        <a14:backgroundMark x1="14275" y1="86446" x2="14275" y2="86446"/>
                        <a14:backgroundMark x1="23011" y1="95945" x2="23947" y2="96585"/>
                        <a14:backgroundMark x1="4602" y1="94877" x2="4134" y2="94877"/>
                        <a14:backgroundMark x1="18565" y1="96158" x2="19189" y2="96158"/>
                        <a14:backgroundMark x1="19657" y1="96158" x2="20281" y2="96158"/>
                        <a14:backgroundMark x1="9828" y1="96371" x2="12871" y2="96371"/>
                        <a14:backgroundMark x1="19501" y1="87940" x2="19969" y2="87086"/>
                      </a14:backgroundRemoval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9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6" name="Picture 2" descr="E:\ОС\гифчета и картинки\различни гифчета\dosk55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400837" y="404104"/>
            <a:ext cx="6875122" cy="64937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6424612"/>
            <a:ext cx="322811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9332" y="6424612"/>
            <a:ext cx="32466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E:\ОС\гифчета и картинки\детски животинки\medved111.gif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34" y="4572008"/>
            <a:ext cx="1191987" cy="1430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ОС\гифчета и картинки\детски животинки\sobaka114.gif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41709" y="5130810"/>
            <a:ext cx="1347755" cy="17271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авоъгълник 18"/>
          <p:cNvSpPr/>
          <p:nvPr/>
        </p:nvSpPr>
        <p:spPr>
          <a:xfrm rot="363325">
            <a:off x="3703465" y="1447282"/>
            <a:ext cx="4572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g-BG" sz="2600" dirty="0" smtClean="0">
                <a:solidFill>
                  <a:srgbClr val="002060"/>
                </a:solidFill>
              </a:rPr>
              <a:t>Източа ли врата си прав, </a:t>
            </a:r>
            <a:br>
              <a:rPr lang="bg-BG" sz="2600" dirty="0" smtClean="0">
                <a:solidFill>
                  <a:srgbClr val="002060"/>
                </a:solidFill>
              </a:rPr>
            </a:br>
            <a:r>
              <a:rPr lang="bg-BG" sz="2600" dirty="0" smtClean="0">
                <a:solidFill>
                  <a:srgbClr val="002060"/>
                </a:solidFill>
              </a:rPr>
              <a:t>той става стълб за телеграф. </a:t>
            </a:r>
            <a:br>
              <a:rPr lang="bg-BG" sz="2600" dirty="0" smtClean="0">
                <a:solidFill>
                  <a:srgbClr val="002060"/>
                </a:solidFill>
              </a:rPr>
            </a:br>
            <a:r>
              <a:rPr lang="bg-BG" sz="2600" dirty="0" smtClean="0">
                <a:solidFill>
                  <a:srgbClr val="002060"/>
                </a:solidFill>
              </a:rPr>
              <a:t>Какъв ти стълб за телеграф! </a:t>
            </a:r>
            <a:br>
              <a:rPr lang="bg-BG" sz="2600" dirty="0" smtClean="0">
                <a:solidFill>
                  <a:srgbClr val="002060"/>
                </a:solidFill>
              </a:rPr>
            </a:br>
            <a:r>
              <a:rPr lang="bg-BG" sz="2600" dirty="0" smtClean="0">
                <a:solidFill>
                  <a:srgbClr val="002060"/>
                </a:solidFill>
              </a:rPr>
              <a:t>Наричам се... </a:t>
            </a:r>
            <a:endParaRPr lang="bg-BG" sz="2600" dirty="0">
              <a:solidFill>
                <a:srgbClr val="002060"/>
              </a:solidFill>
            </a:endParaRPr>
          </a:p>
        </p:txBody>
      </p:sp>
      <p:pic>
        <p:nvPicPr>
          <p:cNvPr id="25" name="Картина 24"/>
          <p:cNvPicPr>
            <a:picLocks noChangeAspect="1"/>
          </p:cNvPicPr>
          <p:nvPr/>
        </p:nvPicPr>
        <p:blipFill>
          <a:blip r:embed="rId19" cstate="email">
            <a:extLst>
              <a:ext uri="{BEBA8EAE-BF5A-486C-A8C5-ECC9F3942E4B}">
                <a14:imgProps xmlns="" xmlns:a14="http://schemas.microsoft.com/office/drawing/2010/main">
                  <a14:imgLayer r:embed="rId28">
                    <a14:imgEffect>
                      <a14:backgroundRemoval t="2667" b="96500" l="3245" r="9695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4742" y="3500438"/>
            <a:ext cx="2161349" cy="2630446"/>
          </a:xfrm>
          <a:prstGeom prst="rect">
            <a:avLst/>
          </a:prstGeom>
        </p:spPr>
      </p:pic>
      <p:pic>
        <p:nvPicPr>
          <p:cNvPr id="32" name="Картина 31" descr="TN_29-01-2010_9RA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 flipH="1">
            <a:off x="-2677316" y="4857760"/>
            <a:ext cx="2677316" cy="744706"/>
          </a:xfrm>
          <a:prstGeom prst="roundRect">
            <a:avLst/>
          </a:prstGeom>
          <a:effectLst/>
        </p:spPr>
      </p:pic>
      <p:pic>
        <p:nvPicPr>
          <p:cNvPr id="34" name="Picture 2" descr="E:\ОС\гифчета и картинки\различни гифчета\dosk55.pn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="" xmlns:a14="http://schemas.microsoft.com/office/drawing/2010/main">
                  <a14:imgLayer r:embed="rId31">
                    <a14:imgEffect>
                      <a14:backgroundRemoval t="6978" b="48784" l="15850" r="8421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53" t="6741" r="15746" b="51462"/>
          <a:stretch/>
        </p:blipFill>
        <p:spPr bwMode="auto">
          <a:xfrm flipH="1">
            <a:off x="3143240" y="785794"/>
            <a:ext cx="5774621" cy="2970287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авоъгълник 34"/>
          <p:cNvSpPr/>
          <p:nvPr/>
        </p:nvSpPr>
        <p:spPr>
          <a:xfrm rot="304993">
            <a:off x="3648126" y="1356376"/>
            <a:ext cx="49028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bg-BG" sz="2400" kern="1200" dirty="0" smtClean="0">
                <a:solidFill>
                  <a:srgbClr val="002060"/>
                </a:solidFill>
                <a:effectLst/>
                <a:latin typeface="Calibri"/>
                <a:ea typeface="Times New Roman"/>
                <a:cs typeface="Times New Roman"/>
              </a:rPr>
              <a:t>   Защо </a:t>
            </a:r>
            <a:r>
              <a:rPr lang="bg-BG" sz="2400" kern="1200" dirty="0">
                <a:solidFill>
                  <a:srgbClr val="002060"/>
                </a:solidFill>
                <a:effectLst/>
                <a:latin typeface="Calibri"/>
                <a:ea typeface="Times New Roman"/>
                <a:cs typeface="Times New Roman"/>
              </a:rPr>
              <a:t>ли никой не ми казва </a:t>
            </a:r>
            <a:r>
              <a:rPr lang="bg-BG" sz="2400" kern="1200" dirty="0" smtClean="0">
                <a:solidFill>
                  <a:srgbClr val="002060"/>
                </a:solidFill>
                <a:effectLst/>
                <a:latin typeface="Calibri"/>
                <a:ea typeface="Times New Roman"/>
                <a:cs typeface="Times New Roman"/>
              </a:rPr>
              <a:t>  "</a:t>
            </a:r>
            <a:r>
              <a:rPr lang="bg-BG" sz="2400" kern="1200" dirty="0">
                <a:solidFill>
                  <a:srgbClr val="002060"/>
                </a:solidFill>
                <a:effectLst/>
                <a:latin typeface="Calibri"/>
                <a:ea typeface="Times New Roman"/>
                <a:cs typeface="Times New Roman"/>
              </a:rPr>
              <a:t>Скъпи"? </a:t>
            </a:r>
            <a:br>
              <a:rPr lang="bg-BG" sz="2400" kern="1200" dirty="0">
                <a:solidFill>
                  <a:srgbClr val="002060"/>
                </a:solidFill>
                <a:effectLst/>
                <a:latin typeface="Calibri"/>
                <a:ea typeface="Times New Roman"/>
                <a:cs typeface="Times New Roman"/>
              </a:rPr>
            </a:br>
            <a:r>
              <a:rPr lang="bg-BG" sz="2400" kern="1200" dirty="0" smtClean="0">
                <a:solidFill>
                  <a:srgbClr val="002060"/>
                </a:solidFill>
                <a:effectLst/>
                <a:latin typeface="Calibri"/>
                <a:ea typeface="Times New Roman"/>
                <a:cs typeface="Times New Roman"/>
              </a:rPr>
              <a:t>   Защо </a:t>
            </a:r>
            <a:r>
              <a:rPr lang="bg-BG" sz="2400" kern="1200" dirty="0">
                <a:solidFill>
                  <a:srgbClr val="002060"/>
                </a:solidFill>
                <a:effectLst/>
                <a:latin typeface="Calibri"/>
                <a:ea typeface="Times New Roman"/>
                <a:cs typeface="Times New Roman"/>
              </a:rPr>
              <a:t>ли никой не ме чувства </a:t>
            </a:r>
            <a:r>
              <a:rPr lang="bg-BG" sz="2400" kern="1200" dirty="0" smtClean="0">
                <a:solidFill>
                  <a:srgbClr val="002060"/>
                </a:solidFill>
                <a:effectLst/>
                <a:latin typeface="Calibri"/>
                <a:ea typeface="Times New Roman"/>
                <a:cs typeface="Times New Roman"/>
              </a:rPr>
              <a:t>мил?</a:t>
            </a:r>
          </a:p>
          <a:p>
            <a:pPr>
              <a:spcAft>
                <a:spcPts val="0"/>
              </a:spcAft>
            </a:pPr>
            <a:r>
              <a:rPr lang="bg-BG" sz="2400" kern="1200" dirty="0" smtClean="0">
                <a:solidFill>
                  <a:srgbClr val="002060"/>
                </a:solidFill>
                <a:effectLst/>
                <a:latin typeface="Calibri"/>
                <a:ea typeface="Times New Roman"/>
                <a:cs typeface="Times New Roman"/>
              </a:rPr>
              <a:t>Защо </a:t>
            </a:r>
            <a:r>
              <a:rPr lang="bg-BG" sz="2400" kern="1200" dirty="0">
                <a:solidFill>
                  <a:srgbClr val="002060"/>
                </a:solidFill>
                <a:effectLst/>
                <a:latin typeface="Calibri"/>
                <a:ea typeface="Times New Roman"/>
                <a:cs typeface="Times New Roman"/>
              </a:rPr>
              <a:t>в реката никой не се къпе? </a:t>
            </a:r>
            <a:br>
              <a:rPr lang="bg-BG" sz="2400" kern="1200" dirty="0">
                <a:solidFill>
                  <a:srgbClr val="002060"/>
                </a:solidFill>
                <a:effectLst/>
                <a:latin typeface="Calibri"/>
                <a:ea typeface="Times New Roman"/>
                <a:cs typeface="Times New Roman"/>
              </a:rPr>
            </a:br>
            <a:r>
              <a:rPr lang="bg-BG" sz="2400" kern="1200" dirty="0">
                <a:solidFill>
                  <a:srgbClr val="002060"/>
                </a:solidFill>
                <a:effectLst/>
                <a:latin typeface="Calibri"/>
                <a:ea typeface="Times New Roman"/>
                <a:cs typeface="Times New Roman"/>
              </a:rPr>
              <a:t>А всеки вика: </a:t>
            </a:r>
            <a:r>
              <a:rPr lang="bg-BG" sz="2400" kern="1200" dirty="0" smtClean="0">
                <a:solidFill>
                  <a:srgbClr val="002060"/>
                </a:solidFill>
                <a:effectLst/>
                <a:latin typeface="Calibri"/>
                <a:ea typeface="Times New Roman"/>
                <a:cs typeface="Times New Roman"/>
              </a:rPr>
              <a:t>Бягай… </a:t>
            </a:r>
            <a:endParaRPr lang="bg-BG" sz="2400" dirty="0">
              <a:solidFill>
                <a:srgbClr val="00206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36" name="Picture 2" descr="E:\ОС\гифчета и картинки\различни гифчета\dosk55.pn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="" xmlns:a14="http://schemas.microsoft.com/office/drawing/2010/main">
                  <a14:imgLayer r:embed="rId31">
                    <a14:imgEffect>
                      <a14:backgroundRemoval t="6978" b="48784" l="15850" r="8421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53" t="6741" r="15746" b="51462"/>
          <a:stretch/>
        </p:blipFill>
        <p:spPr bwMode="auto">
          <a:xfrm flipH="1">
            <a:off x="3143240" y="785794"/>
            <a:ext cx="5774621" cy="30344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авоъгълник 36"/>
          <p:cNvSpPr/>
          <p:nvPr/>
        </p:nvSpPr>
        <p:spPr>
          <a:xfrm rot="304993">
            <a:off x="4031967" y="1022060"/>
            <a:ext cx="383127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bg-BG" sz="2400" kern="1200" dirty="0" smtClean="0">
                <a:solidFill>
                  <a:srgbClr val="002060"/>
                </a:solidFill>
                <a:effectLst/>
                <a:latin typeface="Calibri"/>
                <a:ea typeface="Times New Roman"/>
                <a:cs typeface="Times New Roman"/>
              </a:rPr>
              <a:t>   </a:t>
            </a:r>
            <a:r>
              <a:rPr lang="bg-BG" sz="2600" dirty="0">
                <a:solidFill>
                  <a:srgbClr val="002060"/>
                </a:solidFill>
                <a:ea typeface="Times New Roman"/>
                <a:cs typeface="Times New Roman"/>
              </a:rPr>
              <a:t>А коя е тази птица, </a:t>
            </a:r>
            <a:br>
              <a:rPr lang="bg-BG" sz="2600" dirty="0">
                <a:solidFill>
                  <a:srgbClr val="002060"/>
                </a:solidFill>
                <a:ea typeface="Times New Roman"/>
                <a:cs typeface="Times New Roman"/>
              </a:rPr>
            </a:br>
            <a:r>
              <a:rPr lang="bg-BG" sz="2600" dirty="0">
                <a:solidFill>
                  <a:srgbClr val="002060"/>
                </a:solidFill>
                <a:ea typeface="Times New Roman"/>
                <a:cs typeface="Times New Roman"/>
              </a:rPr>
              <a:t>тази оперна певица,</a:t>
            </a:r>
            <a:br>
              <a:rPr lang="bg-BG" sz="2600" dirty="0">
                <a:solidFill>
                  <a:srgbClr val="002060"/>
                </a:solidFill>
                <a:ea typeface="Times New Roman"/>
                <a:cs typeface="Times New Roman"/>
              </a:rPr>
            </a:br>
            <a:r>
              <a:rPr lang="bg-BG" sz="2600" dirty="0">
                <a:solidFill>
                  <a:srgbClr val="002060"/>
                </a:solidFill>
                <a:ea typeface="Times New Roman"/>
                <a:cs typeface="Times New Roman"/>
              </a:rPr>
              <a:t>дето вие кръшен глас </a:t>
            </a:r>
            <a:br>
              <a:rPr lang="bg-BG" sz="2600" dirty="0">
                <a:solidFill>
                  <a:srgbClr val="002060"/>
                </a:solidFill>
                <a:ea typeface="Times New Roman"/>
                <a:cs typeface="Times New Roman"/>
              </a:rPr>
            </a:br>
            <a:r>
              <a:rPr lang="bg-BG" sz="2600" dirty="0">
                <a:solidFill>
                  <a:srgbClr val="002060"/>
                </a:solidFill>
                <a:ea typeface="Times New Roman"/>
                <a:cs typeface="Times New Roman"/>
              </a:rPr>
              <a:t>и я слушаме в захлас?</a:t>
            </a:r>
            <a:br>
              <a:rPr lang="bg-BG" sz="2600" dirty="0">
                <a:solidFill>
                  <a:srgbClr val="002060"/>
                </a:solidFill>
                <a:ea typeface="Times New Roman"/>
                <a:cs typeface="Times New Roman"/>
              </a:rPr>
            </a:br>
            <a:r>
              <a:rPr lang="bg-BG" sz="2600" dirty="0">
                <a:solidFill>
                  <a:srgbClr val="002060"/>
                </a:solidFill>
                <a:ea typeface="Times New Roman"/>
                <a:cs typeface="Times New Roman"/>
              </a:rPr>
              <a:t>Чучулига ли? Прощавай, </a:t>
            </a:r>
            <a:br>
              <a:rPr lang="bg-BG" sz="2600" dirty="0">
                <a:solidFill>
                  <a:srgbClr val="002060"/>
                </a:solidFill>
                <a:ea typeface="Times New Roman"/>
                <a:cs typeface="Times New Roman"/>
              </a:rPr>
            </a:br>
            <a:r>
              <a:rPr lang="bg-BG" sz="2600" dirty="0">
                <a:solidFill>
                  <a:srgbClr val="002060"/>
                </a:solidFill>
                <a:ea typeface="Times New Roman"/>
                <a:cs typeface="Times New Roman"/>
              </a:rPr>
              <a:t>птицата се казва ...</a:t>
            </a:r>
            <a:endParaRPr lang="bg-BG" sz="2600" dirty="0">
              <a:solidFill>
                <a:srgbClr val="002060"/>
              </a:solidFill>
              <a:latin typeface="Times New Roman"/>
              <a:ea typeface="Times New Roman"/>
            </a:endParaRPr>
          </a:p>
        </p:txBody>
      </p:sp>
      <p:pic>
        <p:nvPicPr>
          <p:cNvPr id="22" name="Картина 21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="" xmlns:a14="http://schemas.microsoft.com/office/drawing/2010/main">
                  <a14:imgLayer r:embed="rId33">
                    <a14:imgEffect>
                      <a14:backgroundRemoval t="0" b="98667" l="0" r="9866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86180" y="4000504"/>
            <a:ext cx="2133600" cy="2143125"/>
          </a:xfrm>
          <a:prstGeom prst="rect">
            <a:avLst/>
          </a:prstGeom>
        </p:spPr>
      </p:pic>
      <p:pic>
        <p:nvPicPr>
          <p:cNvPr id="41" name="Picture 2" descr="E:\ОС\гифчета и картинки\различни гифчета\dosk55.pn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="" xmlns:a14="http://schemas.microsoft.com/office/drawing/2010/main">
                  <a14:imgLayer r:embed="rId31">
                    <a14:imgEffect>
                      <a14:backgroundRemoval t="6978" b="48784" l="15850" r="8421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53" t="6741" r="15746" b="51462"/>
          <a:stretch/>
        </p:blipFill>
        <p:spPr bwMode="auto">
          <a:xfrm flipH="1">
            <a:off x="3143240" y="785794"/>
            <a:ext cx="5774621" cy="30344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авоъгълник 41"/>
          <p:cNvSpPr/>
          <p:nvPr/>
        </p:nvSpPr>
        <p:spPr>
          <a:xfrm rot="304993">
            <a:off x="3805603" y="1191127"/>
            <a:ext cx="44115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dirty="0">
                <a:solidFill>
                  <a:srgbClr val="002060"/>
                </a:solidFill>
              </a:rPr>
              <a:t>Нищо не е загубила Тодора, а цял ден рови из двора.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bg-BG" sz="2800" dirty="0" smtClean="0">
                <a:solidFill>
                  <a:srgbClr val="002060"/>
                </a:solidFill>
              </a:rPr>
              <a:t>Коте </a:t>
            </a:r>
            <a:r>
              <a:rPr lang="bg-BG" sz="2800" dirty="0">
                <a:solidFill>
                  <a:srgbClr val="002060"/>
                </a:solidFill>
              </a:rPr>
              <a:t>- мяка, жаба - вряка, тя пък - кудкудяка. </a:t>
            </a:r>
          </a:p>
          <a:p>
            <a:r>
              <a:rPr lang="ru-RU" sz="2800" dirty="0"/>
              <a:t>	</a:t>
            </a:r>
            <a:endParaRPr lang="bg-BG" sz="2800" dirty="0"/>
          </a:p>
        </p:txBody>
      </p:sp>
      <p:pic>
        <p:nvPicPr>
          <p:cNvPr id="43" name="Картина 21" descr="9ad447b8cda7.png"/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00494" y="4143380"/>
            <a:ext cx="1924611" cy="235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2" descr="E:\ОС\гифчета и картинки\различни гифчета\dosk55.png"/>
          <p:cNvPicPr>
            <a:picLocks noChangeAspect="1" noChangeArrowheads="1"/>
          </p:cNvPicPr>
          <p:nvPr/>
        </p:nvPicPr>
        <p:blipFill rotWithShape="1">
          <a:blip r:embed="rId35" cstate="email">
            <a:extLst>
              <a:ext uri="{BEBA8EAE-BF5A-486C-A8C5-ECC9F3942E4B}">
                <a14:imgProps xmlns="" xmlns:a14="http://schemas.microsoft.com/office/drawing/2010/main">
                  <a14:imgLayer r:embed="rId36">
                    <a14:imgEffect>
                      <a14:backgroundRemoval t="6978" b="48784" l="15850" r="8421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15853" t="6741" r="15746" b="51462"/>
          <a:stretch/>
        </p:blipFill>
        <p:spPr bwMode="auto">
          <a:xfrm flipH="1">
            <a:off x="3143240" y="785794"/>
            <a:ext cx="5774621" cy="30344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равоъгълник 48"/>
          <p:cNvSpPr/>
          <p:nvPr/>
        </p:nvSpPr>
        <p:spPr>
          <a:xfrm rot="304993">
            <a:off x="3877043" y="1119689"/>
            <a:ext cx="44115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dirty="0">
                <a:solidFill>
                  <a:srgbClr val="002060"/>
                </a:solidFill>
              </a:rPr>
              <a:t>Под бук, лески, ели</a:t>
            </a:r>
          </a:p>
          <a:p>
            <a:r>
              <a:rPr lang="bg-BG" sz="2800" dirty="0">
                <a:solidFill>
                  <a:srgbClr val="002060"/>
                </a:solidFill>
              </a:rPr>
              <a:t>върви кълбо с </a:t>
            </a:r>
            <a:r>
              <a:rPr lang="bg-BG" sz="2800" dirty="0" err="1">
                <a:solidFill>
                  <a:srgbClr val="002060"/>
                </a:solidFill>
              </a:rPr>
              <a:t>бодли</a:t>
            </a:r>
            <a:r>
              <a:rPr lang="bg-BG" sz="2800" dirty="0">
                <a:solidFill>
                  <a:srgbClr val="002060"/>
                </a:solidFill>
              </a:rPr>
              <a:t>.</a:t>
            </a:r>
          </a:p>
          <a:p>
            <a:r>
              <a:rPr lang="bg-BG" sz="2800" dirty="0">
                <a:solidFill>
                  <a:srgbClr val="002060"/>
                </a:solidFill>
              </a:rPr>
              <a:t>И щом се убодеш,</a:t>
            </a:r>
          </a:p>
          <a:p>
            <a:r>
              <a:rPr lang="bg-BG" sz="2800" dirty="0">
                <a:solidFill>
                  <a:srgbClr val="002060"/>
                </a:solidFill>
              </a:rPr>
              <a:t>за миг ще разбереш,</a:t>
            </a:r>
          </a:p>
          <a:p>
            <a:r>
              <a:rPr lang="bg-BG" sz="2800" dirty="0">
                <a:solidFill>
                  <a:srgbClr val="002060"/>
                </a:solidFill>
              </a:rPr>
              <a:t>че то е </a:t>
            </a:r>
            <a:r>
              <a:rPr lang="bg-BG" sz="2800" dirty="0" smtClean="0">
                <a:solidFill>
                  <a:srgbClr val="002060"/>
                </a:solidFill>
              </a:rPr>
              <a:t>…</a:t>
            </a:r>
            <a:endParaRPr lang="bg-BG" sz="2800" dirty="0">
              <a:solidFill>
                <a:srgbClr val="002060"/>
              </a:solidFill>
            </a:endParaRPr>
          </a:p>
        </p:txBody>
      </p:sp>
      <p:pic>
        <p:nvPicPr>
          <p:cNvPr id="50" name="Картина 49" descr="TN_20-5-07-3.jpg"/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29056" y="4929198"/>
            <a:ext cx="2349082" cy="1648290"/>
          </a:xfrm>
          <a:prstGeom prst="roundRect">
            <a:avLst/>
          </a:prstGeom>
          <a:effectLst>
            <a:softEdge rad="12700"/>
          </a:effectLst>
        </p:spPr>
      </p:pic>
      <p:pic>
        <p:nvPicPr>
          <p:cNvPr id="54" name="Picture 2" descr="E:\ОС\гифчета и картинки\различни гифчета\dosk55.pn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="" xmlns:a14="http://schemas.microsoft.com/office/drawing/2010/main">
                  <a14:imgLayer r:embed="rId31">
                    <a14:imgEffect>
                      <a14:backgroundRemoval t="6978" b="48784" l="15850" r="8421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53" t="6741" r="15746" b="51462"/>
          <a:stretch/>
        </p:blipFill>
        <p:spPr bwMode="auto">
          <a:xfrm flipH="1">
            <a:off x="3143240" y="785794"/>
            <a:ext cx="5774621" cy="30344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Правоъгълник 54"/>
          <p:cNvSpPr/>
          <p:nvPr/>
        </p:nvSpPr>
        <p:spPr>
          <a:xfrm rot="304993">
            <a:off x="4053878" y="1534259"/>
            <a:ext cx="4055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dirty="0" smtClean="0">
                <a:solidFill>
                  <a:srgbClr val="002060"/>
                </a:solidFill>
              </a:rPr>
              <a:t>Хем живее в гората,</a:t>
            </a:r>
          </a:p>
          <a:p>
            <a:r>
              <a:rPr lang="bg-BG" sz="2800" dirty="0" smtClean="0">
                <a:solidFill>
                  <a:srgbClr val="002060"/>
                </a:solidFill>
              </a:rPr>
              <a:t>хем гора му  на главата.</a:t>
            </a:r>
          </a:p>
          <a:p>
            <a:r>
              <a:rPr lang="bg-BG" sz="2800" dirty="0" smtClean="0">
                <a:solidFill>
                  <a:srgbClr val="002060"/>
                </a:solidFill>
              </a:rPr>
              <a:t>Що е то?</a:t>
            </a:r>
            <a:endParaRPr lang="bg-BG" sz="2800" dirty="0">
              <a:solidFill>
                <a:srgbClr val="002060"/>
              </a:solidFill>
            </a:endParaRPr>
          </a:p>
        </p:txBody>
      </p:sp>
      <p:pic>
        <p:nvPicPr>
          <p:cNvPr id="56" name="Картина 55" descr="TN_11-12-07_02e.jp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-4214874" y="2857496"/>
            <a:ext cx="2614843" cy="3085058"/>
          </a:xfrm>
          <a:prstGeom prst="roundRect">
            <a:avLst/>
          </a:prstGeom>
          <a:effectLst/>
        </p:spPr>
      </p:pic>
      <p:pic>
        <p:nvPicPr>
          <p:cNvPr id="61" name="Picture 2" descr="E:\ОС\гифчета и картинки\различни гифчета\dosk55.png"/>
          <p:cNvPicPr>
            <a:picLocks noChangeAspect="1" noChangeArrowheads="1"/>
          </p:cNvPicPr>
          <p:nvPr/>
        </p:nvPicPr>
        <p:blipFill rotWithShape="1">
          <a:blip r:embed="rId35" cstate="email">
            <a:extLst>
              <a:ext uri="{BEBA8EAE-BF5A-486C-A8C5-ECC9F3942E4B}">
                <a14:imgProps xmlns="" xmlns:a14="http://schemas.microsoft.com/office/drawing/2010/main">
                  <a14:imgLayer r:embed="rId36">
                    <a14:imgEffect>
                      <a14:backgroundRemoval t="6978" b="48784" l="15850" r="8421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15853" t="6741" r="15746" b="51462"/>
          <a:stretch/>
        </p:blipFill>
        <p:spPr bwMode="auto">
          <a:xfrm flipH="1">
            <a:off x="3143240" y="785794"/>
            <a:ext cx="5774621" cy="30344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авоъгълник 61"/>
          <p:cNvSpPr/>
          <p:nvPr/>
        </p:nvSpPr>
        <p:spPr>
          <a:xfrm rot="304993">
            <a:off x="3590610" y="1135024"/>
            <a:ext cx="475769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dirty="0">
                <a:solidFill>
                  <a:srgbClr val="002060"/>
                </a:solidFill>
              </a:rPr>
              <a:t>С дебела опашка и хитри очи</a:t>
            </a:r>
            <a:br>
              <a:rPr lang="bg-BG" sz="2800" dirty="0">
                <a:solidFill>
                  <a:srgbClr val="002060"/>
                </a:solidFill>
              </a:rPr>
            </a:br>
            <a:r>
              <a:rPr lang="bg-BG" sz="2800" dirty="0">
                <a:solidFill>
                  <a:srgbClr val="002060"/>
                </a:solidFill>
              </a:rPr>
              <a:t>бързо се движи из гъсти гори.</a:t>
            </a:r>
            <a:br>
              <a:rPr lang="bg-BG" sz="2800" dirty="0">
                <a:solidFill>
                  <a:srgbClr val="002060"/>
                </a:solidFill>
              </a:rPr>
            </a:br>
            <a:r>
              <a:rPr lang="bg-BG" sz="2800" dirty="0">
                <a:solidFill>
                  <a:srgbClr val="002060"/>
                </a:solidFill>
              </a:rPr>
              <a:t>Рижава козина топли гърба.</a:t>
            </a:r>
            <a:br>
              <a:rPr lang="bg-BG" sz="2800" dirty="0">
                <a:solidFill>
                  <a:srgbClr val="002060"/>
                </a:solidFill>
              </a:rPr>
            </a:br>
            <a:r>
              <a:rPr lang="bg-BG" sz="2800" dirty="0">
                <a:solidFill>
                  <a:srgbClr val="002060"/>
                </a:solidFill>
              </a:rPr>
              <a:t>Зайци и мишки и имат страха.</a:t>
            </a:r>
            <a:br>
              <a:rPr lang="bg-BG" sz="2800" dirty="0">
                <a:solidFill>
                  <a:srgbClr val="002060"/>
                </a:solidFill>
              </a:rPr>
            </a:br>
            <a:r>
              <a:rPr lang="bg-BG" sz="2800" dirty="0">
                <a:solidFill>
                  <a:srgbClr val="002060"/>
                </a:solidFill>
              </a:rPr>
              <a:t>Що е то?</a:t>
            </a:r>
          </a:p>
        </p:txBody>
      </p:sp>
      <p:pic>
        <p:nvPicPr>
          <p:cNvPr id="63" name="Картина 62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7684" y="4143380"/>
            <a:ext cx="2799308" cy="1728619"/>
          </a:xfrm>
          <a:prstGeom prst="rect">
            <a:avLst/>
          </a:prstGeom>
        </p:spPr>
      </p:pic>
      <p:pic>
        <p:nvPicPr>
          <p:cNvPr id="67" name="Picture 2" descr="E:\ОС\гифчета и картинки\животни 1\20.gif"/>
          <p:cNvPicPr>
            <a:picLocks noChangeAspect="1" noChangeArrowheads="1" noCrop="1"/>
          </p:cNvPicPr>
          <p:nvPr/>
        </p:nvPicPr>
        <p:blipFill>
          <a:blip r:embed="rId4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412" y="857232"/>
            <a:ext cx="2078218" cy="24288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Текстово поле 70"/>
          <p:cNvSpPr txBox="1"/>
          <p:nvPr/>
        </p:nvSpPr>
        <p:spPr>
          <a:xfrm rot="202145">
            <a:off x="10001288" y="2357430"/>
            <a:ext cx="30003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6000" b="1" dirty="0" smtClean="0"/>
              <a:t>БРАВО!</a:t>
            </a:r>
            <a:endParaRPr lang="bg-BG" sz="6000" b="1" dirty="0"/>
          </a:p>
        </p:txBody>
      </p:sp>
      <p:pic>
        <p:nvPicPr>
          <p:cNvPr id="30" name="1541186974.wav- jiraf.wav">
            <a:hlinkClick r:id="" action="ppaction://media"/>
          </p:cNvPr>
          <p:cNvPicPr>
            <a:picLocks noRot="1" noChangeAspect="1"/>
          </p:cNvPicPr>
          <p:nvPr>
            <a:wavAudioFile r:embed="rId1" name="1541186974.wav- jiraf.wav"/>
          </p:nvPr>
        </p:nvPicPr>
        <p:blipFill>
          <a:blip r:embed="rId41" cstate="print"/>
          <a:stretch>
            <a:fillRect/>
          </a:stretch>
        </p:blipFill>
        <p:spPr>
          <a:xfrm>
            <a:off x="-2857552" y="3857628"/>
            <a:ext cx="376238" cy="376238"/>
          </a:xfrm>
          <a:prstGeom prst="rect">
            <a:avLst/>
          </a:prstGeom>
        </p:spPr>
      </p:pic>
      <p:pic>
        <p:nvPicPr>
          <p:cNvPr id="31" name="aligator_20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42" cstate="print"/>
          <a:stretch>
            <a:fillRect/>
          </a:stretch>
        </p:blipFill>
        <p:spPr>
          <a:xfrm flipH="1" flipV="1">
            <a:off x="-2857552" y="4857760"/>
            <a:ext cx="428628" cy="428628"/>
          </a:xfrm>
          <a:prstGeom prst="rect">
            <a:avLst/>
          </a:prstGeom>
        </p:spPr>
      </p:pic>
      <p:pic>
        <p:nvPicPr>
          <p:cNvPr id="33" name="1012477908.wav-slavei.wav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43" cstate="print"/>
          <a:stretch>
            <a:fillRect/>
          </a:stretch>
        </p:blipFill>
        <p:spPr>
          <a:xfrm>
            <a:off x="-1000164" y="3214686"/>
            <a:ext cx="304800" cy="304800"/>
          </a:xfrm>
          <a:prstGeom prst="rect">
            <a:avLst/>
          </a:prstGeom>
        </p:spPr>
      </p:pic>
      <p:pic>
        <p:nvPicPr>
          <p:cNvPr id="38" name="2483525643.wav-koko6ka.wav">
            <a:hlinkClick r:id="" action="ppaction://media"/>
          </p:cNvPr>
          <p:cNvPicPr>
            <a:picLocks noRot="1" noChangeAspect="1"/>
          </p:cNvPicPr>
          <p:nvPr>
            <a:wavAudioFile r:embed="rId4" name="2483525643.wav-koko6ka.wav"/>
          </p:nvPr>
        </p:nvPicPr>
        <p:blipFill>
          <a:blip r:embed="rId44" cstate="print"/>
          <a:stretch>
            <a:fillRect/>
          </a:stretch>
        </p:blipFill>
        <p:spPr>
          <a:xfrm>
            <a:off x="-3714808" y="4286256"/>
            <a:ext cx="304800" cy="304800"/>
          </a:xfrm>
          <a:prstGeom prst="rect">
            <a:avLst/>
          </a:prstGeom>
        </p:spPr>
      </p:pic>
      <p:pic>
        <p:nvPicPr>
          <p:cNvPr id="40" name="3353816145.wav- lisica.wav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45" cstate="print"/>
          <a:stretch>
            <a:fillRect/>
          </a:stretch>
        </p:blipFill>
        <p:spPr>
          <a:xfrm>
            <a:off x="-3214742" y="5572140"/>
            <a:ext cx="304800" cy="304800"/>
          </a:xfrm>
          <a:prstGeom prst="rect">
            <a:avLst/>
          </a:prstGeom>
        </p:spPr>
      </p:pic>
      <p:pic>
        <p:nvPicPr>
          <p:cNvPr id="44" name="623540817.wav-elen.wav">
            <a:hlinkClick r:id="" action="ppaction://media"/>
          </p:cNvPr>
          <p:cNvPicPr>
            <a:picLocks noRot="1" noChangeAspect="1"/>
          </p:cNvPicPr>
          <p:nvPr>
            <a:wavAudioFile r:embed="rId6" name="623540817.wav-elen.wav"/>
          </p:nvPr>
        </p:nvPicPr>
        <p:blipFill>
          <a:blip r:embed="rId46" cstate="print"/>
          <a:stretch>
            <a:fillRect/>
          </a:stretch>
        </p:blipFill>
        <p:spPr>
          <a:xfrm>
            <a:off x="-4143436" y="3000372"/>
            <a:ext cx="304800" cy="304800"/>
          </a:xfrm>
          <a:prstGeom prst="rect">
            <a:avLst/>
          </a:prstGeom>
        </p:spPr>
      </p:pic>
      <p:pic>
        <p:nvPicPr>
          <p:cNvPr id="39" name="3353816145.wav- lisica.wav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41" cstate="print"/>
          <a:stretch>
            <a:fillRect/>
          </a:stretch>
        </p:blipFill>
        <p:spPr>
          <a:xfrm>
            <a:off x="-1357354" y="6286520"/>
            <a:ext cx="304800" cy="304800"/>
          </a:xfrm>
          <a:prstGeom prst="rect">
            <a:avLst/>
          </a:prstGeom>
        </p:spPr>
      </p:pic>
      <p:pic>
        <p:nvPicPr>
          <p:cNvPr id="45" name="Записан звук-3">
            <a:hlinkClick r:id="" action="ppaction://media"/>
          </p:cNvPr>
          <p:cNvPicPr>
            <a:picLocks noRot="1" noChangeAspect="1"/>
          </p:cNvPicPr>
          <p:nvPr>
            <a:wavAudioFile r:embed="rId7" name="Записан звук-3"/>
          </p:nvPr>
        </p:nvPicPr>
        <p:blipFill>
          <a:blip r:embed="rId47" cstate="print"/>
          <a:stretch>
            <a:fillRect/>
          </a:stretch>
        </p:blipFill>
        <p:spPr>
          <a:xfrm>
            <a:off x="-1643106" y="2786058"/>
            <a:ext cx="304800" cy="304800"/>
          </a:xfrm>
          <a:prstGeom prst="rect">
            <a:avLst/>
          </a:prstGeom>
        </p:spPr>
      </p:pic>
      <p:pic>
        <p:nvPicPr>
          <p:cNvPr id="46" name="Записан звук-4">
            <a:hlinkClick r:id="" action="ppaction://media"/>
          </p:cNvPr>
          <p:cNvPicPr>
            <a:picLocks noRot="1" noChangeAspect="1"/>
          </p:cNvPicPr>
          <p:nvPr>
            <a:wavAudioFile r:embed="rId8" name="Записан звук-4"/>
          </p:nvPr>
        </p:nvPicPr>
        <p:blipFill>
          <a:blip r:embed="rId48" cstate="print"/>
          <a:stretch>
            <a:fillRect/>
          </a:stretch>
        </p:blipFill>
        <p:spPr>
          <a:xfrm>
            <a:off x="-1285916" y="2357430"/>
            <a:ext cx="304800" cy="304800"/>
          </a:xfrm>
          <a:prstGeom prst="rect">
            <a:avLst/>
          </a:prstGeom>
        </p:spPr>
      </p:pic>
      <p:pic>
        <p:nvPicPr>
          <p:cNvPr id="47" name="алигатор">
            <a:hlinkClick r:id="" action="ppaction://media"/>
          </p:cNvPr>
          <p:cNvPicPr>
            <a:picLocks noRot="1" noChangeAspect="1"/>
          </p:cNvPicPr>
          <p:nvPr>
            <a:wavAudioFile r:embed="rId9" name="алигатор"/>
          </p:nvPr>
        </p:nvPicPr>
        <p:blipFill>
          <a:blip r:embed="rId49" cstate="print"/>
          <a:stretch>
            <a:fillRect/>
          </a:stretch>
        </p:blipFill>
        <p:spPr>
          <a:xfrm>
            <a:off x="10144164" y="52149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10878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4184 -0.0550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" y="-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514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0.30781 -0.0840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" y="-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284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0.39896 -0.0719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" y="-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15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0.46962 -0.1050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" y="-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2543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0.47621 -0.0088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19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00"/>
                            </p:stCondLst>
                            <p:childTnLst>
                              <p:par>
                                <p:cTn id="1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006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0.47726 -0.06227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0"/>
                            </p:stCondLst>
                            <p:childTnLst>
                              <p:par>
                                <p:cTn id="1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55 0.00023 L -0.58924 -0.05416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" y="-27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-0.63177 0.06112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>
                <p:cTn id="1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1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>
                <p:cTn id="1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>
                <p:cTn id="1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>
                <p:cTn id="1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>
                <p:cTn id="1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>
                <p:cTn id="1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>
                <p:cTn id="1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>
                <p:cTn id="1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19" grpId="0"/>
      <p:bldP spid="19" grpId="1"/>
      <p:bldP spid="35" grpId="0"/>
      <p:bldP spid="35" grpId="1"/>
      <p:bldP spid="37" grpId="0"/>
      <p:bldP spid="37" grpId="1"/>
      <p:bldP spid="42" grpId="0"/>
      <p:bldP spid="42" grpId="1"/>
      <p:bldP spid="49" grpId="0"/>
      <p:bldP spid="49" grpId="1"/>
      <p:bldP spid="55" grpId="0"/>
      <p:bldP spid="55" grpId="1"/>
      <p:bldP spid="6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OUTPUT_FILE_NAME" val="Презентация на PowerPoint"/>
  <p:tag name="GENSWF_MOVIE_ONCLICK_URL" val="http://"/>
  <p:tag name="GENSWF_MOVIE_PRESENTATION_END_URL" val="http://"/>
</p:tagLst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3021</TotalTime>
  <Words>867</Words>
  <Application>Microsoft Office PowerPoint</Application>
  <PresentationFormat>Презентация на цял екран (4:3)</PresentationFormat>
  <Paragraphs>200</Paragraphs>
  <Slides>30</Slides>
  <Notes>25</Notes>
  <HiddenSlides>0</HiddenSlides>
  <MMClips>34</MMClips>
  <ScaleCrop>false</ScaleCrop>
  <HeadingPairs>
    <vt:vector size="6" baseType="variant">
      <vt:variant>
        <vt:lpstr>Използвани шрифтове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30</vt:i4>
      </vt:variant>
    </vt:vector>
  </HeadingPairs>
  <TitlesOfParts>
    <vt:vector size="37" baseType="lpstr">
      <vt:lpstr>Arial</vt:lpstr>
      <vt:lpstr>DoloresCyr</vt:lpstr>
      <vt:lpstr>Times New Roman</vt:lpstr>
      <vt:lpstr>Calibri</vt:lpstr>
      <vt:lpstr>Burlak</vt:lpstr>
      <vt:lpstr>Monotype Corsiva</vt:lpstr>
      <vt:lpstr>Office тема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VESI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Животните около нас - 2 клас - В. П.</dc:title>
  <dc:creator>VESI</dc:creator>
  <cp:lastModifiedBy>Вили</cp:lastModifiedBy>
  <cp:revision>362</cp:revision>
  <dcterms:created xsi:type="dcterms:W3CDTF">2013-02-01T16:32:32Z</dcterms:created>
  <dcterms:modified xsi:type="dcterms:W3CDTF">2016-05-20T07:51:31Z</dcterms:modified>
</cp:coreProperties>
</file>